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67" r:id="rId1"/>
    <p:sldMasterId id="2147485774" r:id="rId2"/>
    <p:sldMasterId id="2147485326" r:id="rId3"/>
    <p:sldMasterId id="2147485673" r:id="rId4"/>
    <p:sldMasterId id="2147483664" r:id="rId5"/>
    <p:sldMasterId id="2147484742" r:id="rId6"/>
    <p:sldMasterId id="2147485678" r:id="rId7"/>
    <p:sldMasterId id="2147485708" r:id="rId8"/>
    <p:sldMasterId id="2147485780" r:id="rId9"/>
    <p:sldMasterId id="2147485787" r:id="rId10"/>
  </p:sldMasterIdLst>
  <p:notesMasterIdLst>
    <p:notesMasterId r:id="rId38"/>
  </p:notesMasterIdLst>
  <p:handoutMasterIdLst>
    <p:handoutMasterId r:id="rId39"/>
  </p:handoutMasterIdLst>
  <p:sldIdLst>
    <p:sldId id="1989" r:id="rId11"/>
    <p:sldId id="2128" r:id="rId12"/>
    <p:sldId id="2104" r:id="rId13"/>
    <p:sldId id="1990" r:id="rId14"/>
    <p:sldId id="2091" r:id="rId15"/>
    <p:sldId id="2069" r:id="rId16"/>
    <p:sldId id="1992" r:id="rId17"/>
    <p:sldId id="1895" r:id="rId18"/>
    <p:sldId id="1988" r:id="rId19"/>
    <p:sldId id="1899" r:id="rId20"/>
    <p:sldId id="2076" r:id="rId21"/>
    <p:sldId id="1907" r:id="rId22"/>
    <p:sldId id="2009" r:id="rId23"/>
    <p:sldId id="2221" r:id="rId24"/>
    <p:sldId id="2236" r:id="rId25"/>
    <p:sldId id="2134" r:id="rId26"/>
    <p:sldId id="2037" r:id="rId27"/>
    <p:sldId id="2001" r:id="rId28"/>
    <p:sldId id="2116" r:id="rId29"/>
    <p:sldId id="2138" r:id="rId30"/>
    <p:sldId id="2136" r:id="rId31"/>
    <p:sldId id="1041" r:id="rId32"/>
    <p:sldId id="2089" r:id="rId33"/>
    <p:sldId id="2192" r:id="rId34"/>
    <p:sldId id="2023" r:id="rId35"/>
    <p:sldId id="2234" r:id="rId36"/>
    <p:sldId id="2113" r:id="rId3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7C9"/>
    <a:srgbClr val="FFCCCC"/>
    <a:srgbClr val="FFFFCC"/>
    <a:srgbClr val="FFFF99"/>
    <a:srgbClr val="800080"/>
    <a:srgbClr val="990000"/>
    <a:srgbClr val="FF9966"/>
    <a:srgbClr val="008000"/>
    <a:srgbClr val="5A2A8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798580-C090-4719-B615-59667A64EC4F}" v="3" dt="2025-02-10T15:44:41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1" autoAdjust="0"/>
    <p:restoredTop sz="96357" autoAdjust="0"/>
  </p:normalViewPr>
  <p:slideViewPr>
    <p:cSldViewPr>
      <p:cViewPr varScale="1">
        <p:scale>
          <a:sx n="70" d="100"/>
          <a:sy n="70" d="100"/>
        </p:scale>
        <p:origin x="123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68"/>
    </p:cViewPr>
  </p:sorterViewPr>
  <p:notesViewPr>
    <p:cSldViewPr>
      <p:cViewPr varScale="1">
        <p:scale>
          <a:sx n="55" d="100"/>
          <a:sy n="55" d="100"/>
        </p:scale>
        <p:origin x="322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085" cy="497039"/>
          </a:xfrm>
          <a:prstGeom prst="rect">
            <a:avLst/>
          </a:prstGeom>
        </p:spPr>
        <p:txBody>
          <a:bodyPr vert="horz" lIns="90456" tIns="45228" rIns="90456" bIns="4522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23" y="0"/>
            <a:ext cx="2945084" cy="497039"/>
          </a:xfrm>
          <a:prstGeom prst="rect">
            <a:avLst/>
          </a:prstGeom>
        </p:spPr>
        <p:txBody>
          <a:bodyPr vert="horz" lIns="90456" tIns="45228" rIns="90456" bIns="45228" rtlCol="0"/>
          <a:lstStyle>
            <a:lvl1pPr algn="r">
              <a:defRPr sz="1200"/>
            </a:lvl1pPr>
          </a:lstStyle>
          <a:p>
            <a:fld id="{4741ECF3-2B0E-4672-B295-9B2F405D135A}" type="datetimeFigureOut">
              <a:rPr lang="en-GB" smtClean="0"/>
              <a:pPr/>
              <a:t>15/04/2025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600"/>
            <a:ext cx="2945085" cy="497039"/>
          </a:xfrm>
          <a:prstGeom prst="rect">
            <a:avLst/>
          </a:prstGeom>
        </p:spPr>
        <p:txBody>
          <a:bodyPr vert="horz" lIns="90456" tIns="45228" rIns="90456" bIns="4522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23" y="9429600"/>
            <a:ext cx="2945084" cy="497039"/>
          </a:xfrm>
          <a:prstGeom prst="rect">
            <a:avLst/>
          </a:prstGeom>
        </p:spPr>
        <p:txBody>
          <a:bodyPr vert="horz" lIns="90456" tIns="45228" rIns="90456" bIns="45228" rtlCol="0" anchor="b"/>
          <a:lstStyle>
            <a:lvl1pPr algn="r">
              <a:defRPr sz="1200"/>
            </a:lvl1pPr>
          </a:lstStyle>
          <a:p>
            <a:fld id="{4BA2A65B-119E-44D2-9F9C-2D1BC181D0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29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085" cy="4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8" tIns="47768" rIns="95538" bIns="47768" numCol="1" anchor="t" anchorCtr="0" compatLnSpc="1">
            <a:prstTxWarp prst="textNoShape">
              <a:avLst/>
            </a:prstTxWarp>
          </a:bodyPr>
          <a:lstStyle>
            <a:lvl1pPr defTabSz="954802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23" y="0"/>
            <a:ext cx="2945084" cy="4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8" tIns="47768" rIns="95538" bIns="47768" numCol="1" anchor="t" anchorCtr="0" compatLnSpc="1">
            <a:prstTxWarp prst="textNoShape">
              <a:avLst/>
            </a:prstTxWarp>
          </a:bodyPr>
          <a:lstStyle>
            <a:lvl1pPr algn="r" defTabSz="954802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38" y="4715586"/>
            <a:ext cx="5437200" cy="446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8" tIns="47768" rIns="95538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026"/>
            <a:ext cx="2945085" cy="4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8" tIns="47768" rIns="95538" bIns="47768" numCol="1" anchor="b" anchorCtr="0" compatLnSpc="1">
            <a:prstTxWarp prst="textNoShape">
              <a:avLst/>
            </a:prstTxWarp>
          </a:bodyPr>
          <a:lstStyle>
            <a:lvl1pPr defTabSz="954802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23" y="9428026"/>
            <a:ext cx="2945084" cy="4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8" tIns="47768" rIns="95538" bIns="47768" numCol="1" anchor="b" anchorCtr="0" compatLnSpc="1">
            <a:prstTxWarp prst="textNoShape">
              <a:avLst/>
            </a:prstTxWarp>
          </a:bodyPr>
          <a:lstStyle>
            <a:lvl1pPr algn="r" defTabSz="954802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C3D4DED-DAA8-4DDE-813F-CBB29136DA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544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4105" algn="l" defTabSz="9136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26" algn="l" defTabSz="9136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44" algn="l" defTabSz="9136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567" algn="l" defTabSz="9136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5093" indent="-282729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913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3278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5643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8009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0373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2739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5104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A1EF345-2FE9-42A1-8BAD-6874A83CFE2B}" type="slidenum">
              <a:rPr lang="en-GB">
                <a:solidFill>
                  <a:srgbClr val="000000"/>
                </a:solidFill>
              </a:rPr>
              <a:pPr eaLnBrk="1" hangingPunct="1">
                <a:defRPr/>
              </a:pPr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24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0590A1-F0AA-4F18-87A6-7DEBD13BB98A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02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22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162" indent="-270062" defTabSz="9122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0249" indent="-216050" defTabSz="9122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2349" indent="-216050" defTabSz="9122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4449" indent="-216050" defTabSz="9122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6548" indent="-216050" defTabSz="912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08648" indent="-216050" defTabSz="912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0748" indent="-216050" defTabSz="912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2848" indent="-216050" defTabSz="912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22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69163-1D9C-4C9A-BDB1-B90CCF0AA04B}" type="slidenum">
              <a:rPr kumimoji="0" lang="en-GB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22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83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5093" indent="-282729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913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3278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5643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8009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0373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2739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5104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A1EF345-2FE9-42A1-8BAD-6874A83CFE2B}" type="slidenum">
              <a:rPr lang="en-GB">
                <a:solidFill>
                  <a:srgbClr val="000000"/>
                </a:solidFill>
              </a:rPr>
              <a:pPr eaLnBrk="1" hangingPunct="1">
                <a:defRPr/>
              </a:pPr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1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5093" indent="-282729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913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3278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5643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8009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0373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2739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5104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A1EF345-2FE9-42A1-8BAD-6874A83CFE2B}" type="slidenum">
              <a:rPr lang="en-GB">
                <a:solidFill>
                  <a:srgbClr val="000000"/>
                </a:solidFill>
              </a:rPr>
              <a:pPr eaLnBrk="1" hangingPunct="1">
                <a:defRPr/>
              </a:pPr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8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5093" indent="-282729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913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3278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5643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8009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0373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2739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5104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A1EF345-2FE9-42A1-8BAD-6874A83CFE2B}" type="slidenum">
              <a:rPr lang="en-GB">
                <a:solidFill>
                  <a:srgbClr val="000000"/>
                </a:solidFill>
              </a:rPr>
              <a:pPr eaLnBrk="1" hangingPunct="1">
                <a:defRPr/>
              </a:pPr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95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5093" indent="-282729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913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3278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5643" indent="-226182" defTabSz="9549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8009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0373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2739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5104" indent="-226182" defTabSz="9549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582115A-B5A2-4745-95CF-61AD53A2DA9C}" type="slidenum">
              <a:rPr lang="en-GB">
                <a:solidFill>
                  <a:srgbClr val="000000"/>
                </a:solidFill>
              </a:rPr>
              <a:pPr eaLnBrk="1" hangingPunct="1">
                <a:defRPr/>
              </a:pPr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9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946" indent="-282672"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686" indent="-226137"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2961" indent="-226137"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5237" indent="-226137"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7511" indent="-226137" defTabSz="954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9786" indent="-226137" defTabSz="954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2060" indent="-226137" defTabSz="954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4335" indent="-226137" defTabSz="954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7A7D84D-BE7D-4F49-86F7-8FCDC1FE087B}" type="slidenum">
              <a:rPr lang="en-GB">
                <a:solidFill>
                  <a:srgbClr val="000000"/>
                </a:solidFill>
              </a:rPr>
              <a:pPr eaLnBrk="1" hangingPunct="1">
                <a:defRPr/>
              </a:pPr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1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071158-BD82-49B4-914A-F5A1857BCB9B}" type="slidenum">
              <a:rPr lang="en-GB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50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071158-BD82-49B4-914A-F5A1857BCB9B}" type="slidenum">
              <a:rPr lang="en-GB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52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946" indent="-282672"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686" indent="-226137"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2961" indent="-226137"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5237" indent="-226137" defTabSz="9548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7511" indent="-226137" defTabSz="954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9786" indent="-226137" defTabSz="954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2060" indent="-226137" defTabSz="954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4335" indent="-226137" defTabSz="9548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F200DBF-A4C8-410C-8D21-77CB3A9B7591}" type="slidenum">
              <a:rPr lang="en-GB">
                <a:solidFill>
                  <a:srgbClr val="000000"/>
                </a:solidFill>
              </a:rPr>
              <a:pPr eaLnBrk="1" hangingPunct="1">
                <a:defRPr/>
              </a:pPr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19" indent="0" algn="ctr">
              <a:buNone/>
              <a:defRPr/>
            </a:lvl2pPr>
            <a:lvl3pPr marL="913642" indent="0" algn="ctr">
              <a:buNone/>
              <a:defRPr/>
            </a:lvl3pPr>
            <a:lvl4pPr marL="1370464" indent="0" algn="ctr">
              <a:buNone/>
              <a:defRPr/>
            </a:lvl4pPr>
            <a:lvl5pPr marL="1827283" indent="0" algn="ctr">
              <a:buNone/>
              <a:defRPr/>
            </a:lvl5pPr>
            <a:lvl6pPr marL="2284105" indent="0" algn="ctr">
              <a:buNone/>
              <a:defRPr/>
            </a:lvl6pPr>
            <a:lvl7pPr marL="2740926" indent="0" algn="ctr">
              <a:buNone/>
              <a:defRPr/>
            </a:lvl7pPr>
            <a:lvl8pPr marL="3197744" indent="0" algn="ctr">
              <a:buNone/>
              <a:defRPr/>
            </a:lvl8pPr>
            <a:lvl9pPr marL="365456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47DB-F6DC-4178-B064-6758B0D339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3AD64-4096-4CC2-B748-AB13C0B11D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5D697-293F-4793-A27B-873EED6BCC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19" indent="0" algn="ctr">
              <a:buNone/>
              <a:defRPr/>
            </a:lvl2pPr>
            <a:lvl3pPr marL="913642" indent="0" algn="ctr">
              <a:buNone/>
              <a:defRPr/>
            </a:lvl3pPr>
            <a:lvl4pPr marL="1370464" indent="0" algn="ctr">
              <a:buNone/>
              <a:defRPr/>
            </a:lvl4pPr>
            <a:lvl5pPr marL="1827283" indent="0" algn="ctr">
              <a:buNone/>
              <a:defRPr/>
            </a:lvl5pPr>
            <a:lvl6pPr marL="2284105" indent="0" algn="ctr">
              <a:buNone/>
              <a:defRPr/>
            </a:lvl6pPr>
            <a:lvl7pPr marL="2740926" indent="0" algn="ctr">
              <a:buNone/>
              <a:defRPr/>
            </a:lvl7pPr>
            <a:lvl8pPr marL="3197744" indent="0" algn="ctr">
              <a:buNone/>
              <a:defRPr/>
            </a:lvl8pPr>
            <a:lvl9pPr marL="365456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BA2A7-CD5E-48CC-9CFB-02D8AA7697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9009A-3C22-4983-B01D-D88DBBCF66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19" indent="0">
              <a:buNone/>
              <a:defRPr sz="1800"/>
            </a:lvl2pPr>
            <a:lvl3pPr marL="913642" indent="0">
              <a:buNone/>
              <a:defRPr sz="1600"/>
            </a:lvl3pPr>
            <a:lvl4pPr marL="1370464" indent="0">
              <a:buNone/>
              <a:defRPr sz="1400"/>
            </a:lvl4pPr>
            <a:lvl5pPr marL="1827283" indent="0">
              <a:buNone/>
              <a:defRPr sz="1400"/>
            </a:lvl5pPr>
            <a:lvl6pPr marL="2284105" indent="0">
              <a:buNone/>
              <a:defRPr sz="1400"/>
            </a:lvl6pPr>
            <a:lvl7pPr marL="2740926" indent="0">
              <a:buNone/>
              <a:defRPr sz="1400"/>
            </a:lvl7pPr>
            <a:lvl8pPr marL="3197744" indent="0">
              <a:buNone/>
              <a:defRPr sz="1400"/>
            </a:lvl8pPr>
            <a:lvl9pPr marL="365456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15782-2993-44AC-88B6-01844C1063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8727-C76B-4237-AEDE-8B7F9BF889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42" indent="0">
              <a:buNone/>
              <a:defRPr sz="1800" b="1"/>
            </a:lvl3pPr>
            <a:lvl4pPr marL="1370464" indent="0">
              <a:buNone/>
              <a:defRPr sz="1600" b="1"/>
            </a:lvl4pPr>
            <a:lvl5pPr marL="1827283" indent="0">
              <a:buNone/>
              <a:defRPr sz="1600" b="1"/>
            </a:lvl5pPr>
            <a:lvl6pPr marL="2284105" indent="0">
              <a:buNone/>
              <a:defRPr sz="1600" b="1"/>
            </a:lvl6pPr>
            <a:lvl7pPr marL="2740926" indent="0">
              <a:buNone/>
              <a:defRPr sz="1600" b="1"/>
            </a:lvl7pPr>
            <a:lvl8pPr marL="3197744" indent="0">
              <a:buNone/>
              <a:defRPr sz="1600" b="1"/>
            </a:lvl8pPr>
            <a:lvl9pPr marL="36545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42" indent="0">
              <a:buNone/>
              <a:defRPr sz="1800" b="1"/>
            </a:lvl3pPr>
            <a:lvl4pPr marL="1370464" indent="0">
              <a:buNone/>
              <a:defRPr sz="1600" b="1"/>
            </a:lvl4pPr>
            <a:lvl5pPr marL="1827283" indent="0">
              <a:buNone/>
              <a:defRPr sz="1600" b="1"/>
            </a:lvl5pPr>
            <a:lvl6pPr marL="2284105" indent="0">
              <a:buNone/>
              <a:defRPr sz="1600" b="1"/>
            </a:lvl6pPr>
            <a:lvl7pPr marL="2740926" indent="0">
              <a:buNone/>
              <a:defRPr sz="1600" b="1"/>
            </a:lvl7pPr>
            <a:lvl8pPr marL="3197744" indent="0">
              <a:buNone/>
              <a:defRPr sz="1600" b="1"/>
            </a:lvl8pPr>
            <a:lvl9pPr marL="36545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80FE-D85C-4D45-9884-B67B0D36C3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BF608-767A-4335-94A5-F1F623C305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DAD59-A242-4661-AC25-088DD37C9B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9" indent="0">
              <a:buNone/>
              <a:defRPr sz="1200"/>
            </a:lvl2pPr>
            <a:lvl3pPr marL="913642" indent="0">
              <a:buNone/>
              <a:defRPr sz="1000"/>
            </a:lvl3pPr>
            <a:lvl4pPr marL="1370464" indent="0">
              <a:buNone/>
              <a:defRPr sz="900"/>
            </a:lvl4pPr>
            <a:lvl5pPr marL="1827283" indent="0">
              <a:buNone/>
              <a:defRPr sz="900"/>
            </a:lvl5pPr>
            <a:lvl6pPr marL="2284105" indent="0">
              <a:buNone/>
              <a:defRPr sz="900"/>
            </a:lvl6pPr>
            <a:lvl7pPr marL="2740926" indent="0">
              <a:buNone/>
              <a:defRPr sz="900"/>
            </a:lvl7pPr>
            <a:lvl8pPr marL="3197744" indent="0">
              <a:buNone/>
              <a:defRPr sz="900"/>
            </a:lvl8pPr>
            <a:lvl9pPr marL="365456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EC7E9-E22F-4700-B7B8-D72FA288C1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8F9BA-DC2B-489C-8787-4E3F704831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42" indent="0">
              <a:buNone/>
              <a:defRPr sz="2400"/>
            </a:lvl3pPr>
            <a:lvl4pPr marL="1370464" indent="0">
              <a:buNone/>
              <a:defRPr sz="2000"/>
            </a:lvl4pPr>
            <a:lvl5pPr marL="1827283" indent="0">
              <a:buNone/>
              <a:defRPr sz="2000"/>
            </a:lvl5pPr>
            <a:lvl6pPr marL="2284105" indent="0">
              <a:buNone/>
              <a:defRPr sz="2000"/>
            </a:lvl6pPr>
            <a:lvl7pPr marL="2740926" indent="0">
              <a:buNone/>
              <a:defRPr sz="2000"/>
            </a:lvl7pPr>
            <a:lvl8pPr marL="3197744" indent="0">
              <a:buNone/>
              <a:defRPr sz="2000"/>
            </a:lvl8pPr>
            <a:lvl9pPr marL="3654567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9" indent="0">
              <a:buNone/>
              <a:defRPr sz="1200"/>
            </a:lvl2pPr>
            <a:lvl3pPr marL="913642" indent="0">
              <a:buNone/>
              <a:defRPr sz="1000"/>
            </a:lvl3pPr>
            <a:lvl4pPr marL="1370464" indent="0">
              <a:buNone/>
              <a:defRPr sz="900"/>
            </a:lvl4pPr>
            <a:lvl5pPr marL="1827283" indent="0">
              <a:buNone/>
              <a:defRPr sz="900"/>
            </a:lvl5pPr>
            <a:lvl6pPr marL="2284105" indent="0">
              <a:buNone/>
              <a:defRPr sz="900"/>
            </a:lvl6pPr>
            <a:lvl7pPr marL="2740926" indent="0">
              <a:buNone/>
              <a:defRPr sz="900"/>
            </a:lvl7pPr>
            <a:lvl8pPr marL="3197744" indent="0">
              <a:buNone/>
              <a:defRPr sz="900"/>
            </a:lvl8pPr>
            <a:lvl9pPr marL="365456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FB9DA-7E48-48D5-A7C8-99EDDEEAC8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C5BE-C105-4D3B-8A6B-C9068D7A1B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16883-E181-48C9-88BD-3C43A9856E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19" indent="0" algn="ctr">
              <a:buNone/>
              <a:defRPr/>
            </a:lvl2pPr>
            <a:lvl3pPr marL="913642" indent="0" algn="ctr">
              <a:buNone/>
              <a:defRPr/>
            </a:lvl3pPr>
            <a:lvl4pPr marL="1370464" indent="0" algn="ctr">
              <a:buNone/>
              <a:defRPr/>
            </a:lvl4pPr>
            <a:lvl5pPr marL="1827283" indent="0" algn="ctr">
              <a:buNone/>
              <a:defRPr/>
            </a:lvl5pPr>
            <a:lvl6pPr marL="2284105" indent="0" algn="ctr">
              <a:buNone/>
              <a:defRPr/>
            </a:lvl6pPr>
            <a:lvl7pPr marL="2740926" indent="0" algn="ctr">
              <a:buNone/>
              <a:defRPr/>
            </a:lvl7pPr>
            <a:lvl8pPr marL="3197744" indent="0" algn="ctr">
              <a:buNone/>
              <a:defRPr/>
            </a:lvl8pPr>
            <a:lvl9pPr marL="365456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3B010-0C57-4551-9C76-02C9385DFA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00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95EAD-72A2-4CD0-B80C-AFB9391C75A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95C76-8C6F-44B6-B464-A4E845DC5B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42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72D-69CC-4396-B2AD-84E00F93ABBF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DD4A-D522-46BF-8962-EB8419A19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3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C8D52-B2C8-4E16-9E5E-3EF6E7DBD4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6A21E-5A45-454A-8447-D0A8FA30B844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B399E-6E42-4A8C-8B8E-394E6F0300EA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00D7C-F096-4E58-B1F5-9E10ABC5708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7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6B74E-DE56-42E8-AAC5-DE046F4BFF6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5CCF1-A9EB-442A-9964-F83A04D43A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19" indent="0">
              <a:buNone/>
              <a:defRPr sz="1800"/>
            </a:lvl2pPr>
            <a:lvl3pPr marL="913642" indent="0">
              <a:buNone/>
              <a:defRPr sz="1600"/>
            </a:lvl3pPr>
            <a:lvl4pPr marL="1370464" indent="0">
              <a:buNone/>
              <a:defRPr sz="1400"/>
            </a:lvl4pPr>
            <a:lvl5pPr marL="1827283" indent="0">
              <a:buNone/>
              <a:defRPr sz="1400"/>
            </a:lvl5pPr>
            <a:lvl6pPr marL="2284105" indent="0">
              <a:buNone/>
              <a:defRPr sz="1400"/>
            </a:lvl6pPr>
            <a:lvl7pPr marL="2740926" indent="0">
              <a:buNone/>
              <a:defRPr sz="1400"/>
            </a:lvl7pPr>
            <a:lvl8pPr marL="3197744" indent="0">
              <a:buNone/>
              <a:defRPr sz="1400"/>
            </a:lvl8pPr>
            <a:lvl9pPr marL="365456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C5C34-164A-4E94-9BA9-F2D5E633D7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6B74E-DE56-42E8-AAC5-DE046F4BFF6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5CCF1-A9EB-442A-9964-F83A04D43A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18C25-4F23-4CFA-A645-8FF1C42CA1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000">
        <p14:switch dir="r"/>
      </p:transition>
    </mc:Choice>
    <mc:Fallback xmlns="">
      <p:transition spd="slow" advTm="20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4E9417-9905-4F2C-AAE2-1AD418DF28F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5DAB8-1821-4C52-88B8-38CAA733F5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25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B29BE-EFEC-48A7-BBCB-70887FCA69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42" indent="0">
              <a:buNone/>
              <a:defRPr sz="1800" b="1"/>
            </a:lvl3pPr>
            <a:lvl4pPr marL="1370464" indent="0">
              <a:buNone/>
              <a:defRPr sz="1600" b="1"/>
            </a:lvl4pPr>
            <a:lvl5pPr marL="1827283" indent="0">
              <a:buNone/>
              <a:defRPr sz="1600" b="1"/>
            </a:lvl5pPr>
            <a:lvl6pPr marL="2284105" indent="0">
              <a:buNone/>
              <a:defRPr sz="1600" b="1"/>
            </a:lvl6pPr>
            <a:lvl7pPr marL="2740926" indent="0">
              <a:buNone/>
              <a:defRPr sz="1600" b="1"/>
            </a:lvl7pPr>
            <a:lvl8pPr marL="3197744" indent="0">
              <a:buNone/>
              <a:defRPr sz="1600" b="1"/>
            </a:lvl8pPr>
            <a:lvl9pPr marL="36545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42" indent="0">
              <a:buNone/>
              <a:defRPr sz="1800" b="1"/>
            </a:lvl3pPr>
            <a:lvl4pPr marL="1370464" indent="0">
              <a:buNone/>
              <a:defRPr sz="1600" b="1"/>
            </a:lvl4pPr>
            <a:lvl5pPr marL="1827283" indent="0">
              <a:buNone/>
              <a:defRPr sz="1600" b="1"/>
            </a:lvl5pPr>
            <a:lvl6pPr marL="2284105" indent="0">
              <a:buNone/>
              <a:defRPr sz="1600" b="1"/>
            </a:lvl6pPr>
            <a:lvl7pPr marL="2740926" indent="0">
              <a:buNone/>
              <a:defRPr sz="1600" b="1"/>
            </a:lvl7pPr>
            <a:lvl8pPr marL="3197744" indent="0">
              <a:buNone/>
              <a:defRPr sz="1600" b="1"/>
            </a:lvl8pPr>
            <a:lvl9pPr marL="36545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6472-7596-4830-896A-474A575181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D34BA-AE65-4977-BF3D-E8A52A0E03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18C25-4F23-4CFA-A645-8FF1C42CA1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9" indent="0">
              <a:buNone/>
              <a:defRPr sz="1200"/>
            </a:lvl2pPr>
            <a:lvl3pPr marL="913642" indent="0">
              <a:buNone/>
              <a:defRPr sz="1000"/>
            </a:lvl3pPr>
            <a:lvl4pPr marL="1370464" indent="0">
              <a:buNone/>
              <a:defRPr sz="900"/>
            </a:lvl4pPr>
            <a:lvl5pPr marL="1827283" indent="0">
              <a:buNone/>
              <a:defRPr sz="900"/>
            </a:lvl5pPr>
            <a:lvl6pPr marL="2284105" indent="0">
              <a:buNone/>
              <a:defRPr sz="900"/>
            </a:lvl6pPr>
            <a:lvl7pPr marL="2740926" indent="0">
              <a:buNone/>
              <a:defRPr sz="900"/>
            </a:lvl7pPr>
            <a:lvl8pPr marL="3197744" indent="0">
              <a:buNone/>
              <a:defRPr sz="900"/>
            </a:lvl8pPr>
            <a:lvl9pPr marL="365456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97511-694C-4859-AECC-6F03F7996E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42" indent="0">
              <a:buNone/>
              <a:defRPr sz="2400"/>
            </a:lvl3pPr>
            <a:lvl4pPr marL="1370464" indent="0">
              <a:buNone/>
              <a:defRPr sz="2000"/>
            </a:lvl4pPr>
            <a:lvl5pPr marL="1827283" indent="0">
              <a:buNone/>
              <a:defRPr sz="2000"/>
            </a:lvl5pPr>
            <a:lvl6pPr marL="2284105" indent="0">
              <a:buNone/>
              <a:defRPr sz="2000"/>
            </a:lvl6pPr>
            <a:lvl7pPr marL="2740926" indent="0">
              <a:buNone/>
              <a:defRPr sz="2000"/>
            </a:lvl7pPr>
            <a:lvl8pPr marL="3197744" indent="0">
              <a:buNone/>
              <a:defRPr sz="2000"/>
            </a:lvl8pPr>
            <a:lvl9pPr marL="3654567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9" indent="0">
              <a:buNone/>
              <a:defRPr sz="1200"/>
            </a:lvl2pPr>
            <a:lvl3pPr marL="913642" indent="0">
              <a:buNone/>
              <a:defRPr sz="1000"/>
            </a:lvl3pPr>
            <a:lvl4pPr marL="1370464" indent="0">
              <a:buNone/>
              <a:defRPr sz="900"/>
            </a:lvl4pPr>
            <a:lvl5pPr marL="1827283" indent="0">
              <a:buNone/>
              <a:defRPr sz="900"/>
            </a:lvl5pPr>
            <a:lvl6pPr marL="2284105" indent="0">
              <a:buNone/>
              <a:defRPr sz="900"/>
            </a:lvl6pPr>
            <a:lvl7pPr marL="2740926" indent="0">
              <a:buNone/>
              <a:defRPr sz="900"/>
            </a:lvl7pPr>
            <a:lvl8pPr marL="3197744" indent="0">
              <a:buNone/>
              <a:defRPr sz="900"/>
            </a:lvl8pPr>
            <a:lvl9pPr marL="365456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ACA6A-9E49-4DBF-ACF3-4C5C3F37A4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FF"/>
            </a:gs>
            <a:gs pos="13000">
              <a:srgbClr val="0047FF"/>
            </a:gs>
            <a:gs pos="20000">
              <a:srgbClr val="000082"/>
            </a:gs>
            <a:gs pos="42999">
              <a:srgbClr val="000082"/>
            </a:gs>
            <a:gs pos="58000">
              <a:srgbClr val="000082"/>
            </a:gs>
            <a:gs pos="80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1B92333-EB3A-48F2-980E-AA7B8BFA21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6" r:id="rId1"/>
    <p:sldLayoutId id="2147485205" r:id="rId2"/>
    <p:sldLayoutId id="2147485204" r:id="rId3"/>
    <p:sldLayoutId id="2147485203" r:id="rId4"/>
    <p:sldLayoutId id="2147485202" r:id="rId5"/>
    <p:sldLayoutId id="2147485201" r:id="rId6"/>
    <p:sldLayoutId id="2147485200" r:id="rId7"/>
    <p:sldLayoutId id="2147485199" r:id="rId8"/>
    <p:sldLayoutId id="2147485198" r:id="rId9"/>
    <p:sldLayoutId id="2147485197" r:id="rId10"/>
    <p:sldLayoutId id="2147485196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6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516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337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15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97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2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3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5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6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7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E9417-9905-4F2C-AAE2-1AD418DF28F8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5DAB8-1821-4C52-88B8-38CAA733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4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FF"/>
            </a:gs>
            <a:gs pos="13000">
              <a:srgbClr val="0047FF"/>
            </a:gs>
            <a:gs pos="20000">
              <a:srgbClr val="000082"/>
            </a:gs>
            <a:gs pos="42999">
              <a:srgbClr val="000082"/>
            </a:gs>
            <a:gs pos="58000">
              <a:srgbClr val="000082"/>
            </a:gs>
            <a:gs pos="80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BD08775-CC1A-4C64-B67E-8333E98FB8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7" r:id="rId1"/>
    <p:sldLayoutId id="2147485216" r:id="rId2"/>
    <p:sldLayoutId id="2147485215" r:id="rId3"/>
    <p:sldLayoutId id="2147485214" r:id="rId4"/>
    <p:sldLayoutId id="2147485213" r:id="rId5"/>
    <p:sldLayoutId id="2147485212" r:id="rId6"/>
    <p:sldLayoutId id="2147485211" r:id="rId7"/>
    <p:sldLayoutId id="2147485210" r:id="rId8"/>
    <p:sldLayoutId id="2147485209" r:id="rId9"/>
    <p:sldLayoutId id="2147485208" r:id="rId10"/>
    <p:sldLayoutId id="2147485207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6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516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337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15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97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2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3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5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6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7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FF"/>
            </a:gs>
            <a:gs pos="13000">
              <a:srgbClr val="0047FF"/>
            </a:gs>
            <a:gs pos="20000">
              <a:srgbClr val="000082"/>
            </a:gs>
            <a:gs pos="42999">
              <a:srgbClr val="000082"/>
            </a:gs>
            <a:gs pos="58000">
              <a:srgbClr val="000082"/>
            </a:gs>
            <a:gs pos="80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AF4C5DA-847F-44DB-8DF0-764AD88FE2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09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7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6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615" indent="-34261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34" indent="-28551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054" indent="-22841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874" indent="-22841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695" indent="-22841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516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337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15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97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2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3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5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6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7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5EAD-72A2-4CD0-B80C-AFB9391C75AF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5C76-8C6F-44B6-B464-A4E845DC5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4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C7DD-083A-4C7B-B907-3091CD420482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AB55-72AE-4671-B115-3F4ED4D2B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0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FF"/>
            </a:gs>
            <a:gs pos="13000">
              <a:srgbClr val="0047FF"/>
            </a:gs>
            <a:gs pos="20000">
              <a:srgbClr val="000082"/>
            </a:gs>
            <a:gs pos="42999">
              <a:srgbClr val="000082"/>
            </a:gs>
            <a:gs pos="58000">
              <a:srgbClr val="000082"/>
            </a:gs>
            <a:gs pos="80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418DC62-2165-45F4-B06F-E89BA7DFD0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2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6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516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337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15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97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2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3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5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6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7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553B9E-1078-43D5-A090-DCA8CA618A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15/04/2025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1C5F560-D45B-4EE9-BE9F-5E0C8553E63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3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9" r:id="rId1"/>
    <p:sldLayoutId id="2147485759" r:id="rId2"/>
  </p:sldLayoutIdLst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6B74E-DE56-42E8-AAC5-DE046F4BFF60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5CCF1-A9EB-442A-9964-F83A04D43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8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1" r:id="rId1"/>
    <p:sldLayoutId id="2147485709" r:id="rId2"/>
  </p:sldLayoutIdLst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FF"/>
            </a:gs>
            <a:gs pos="13000">
              <a:srgbClr val="0047FF"/>
            </a:gs>
            <a:gs pos="20000">
              <a:srgbClr val="000082"/>
            </a:gs>
            <a:gs pos="42999">
              <a:srgbClr val="000082"/>
            </a:gs>
            <a:gs pos="58000">
              <a:srgbClr val="000082"/>
            </a:gs>
            <a:gs pos="80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1B92333-EB3A-48F2-980E-AA7B8BFA21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9" r:id="rId1"/>
  </p:sldLayoutIdLst>
  <mc:AlternateContent xmlns:mc="http://schemas.openxmlformats.org/markup-compatibility/2006" xmlns:p14="http://schemas.microsoft.com/office/powerpoint/2010/main">
    <mc:Choice Requires="p14">
      <p:transition spd="slow" p14:dur="1750" advTm="20000">
        <p14:switch dir="r"/>
      </p:transition>
    </mc:Choice>
    <mc:Fallback xmlns="">
      <p:transition spd="slow" advTm="20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6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516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337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15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97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2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3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5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6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7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cpbc.co.uk/" TargetMode="External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ne building with a couple of cars parked in front of it&#10;&#10;Description automatically generated with low confidence">
            <a:extLst>
              <a:ext uri="{FF2B5EF4-FFF2-40B4-BE49-F238E27FC236}">
                <a16:creationId xmlns:a16="http://schemas.microsoft.com/office/drawing/2014/main" id="{85FB7505-57F2-48F0-B500-BB0AC5717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r="11725"/>
          <a:stretch/>
        </p:blipFill>
        <p:spPr>
          <a:xfrm>
            <a:off x="4097761" y="0"/>
            <a:ext cx="508051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0ED99A-FEC8-4017-A0B8-4588FA42EF86}"/>
              </a:ext>
            </a:extLst>
          </p:cNvPr>
          <p:cNvSpPr/>
          <p:nvPr/>
        </p:nvSpPr>
        <p:spPr>
          <a:xfrm>
            <a:off x="0" y="0"/>
            <a:ext cx="4139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42194" y="1376897"/>
            <a:ext cx="4139955" cy="1655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GB" sz="100" b="1" baseline="18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eaLnBrk="1" hangingPunct="1">
              <a:spcBef>
                <a:spcPct val="5000"/>
              </a:spcBef>
              <a:defRPr/>
            </a:pPr>
            <a:r>
              <a:rPr lang="en-GB" sz="4400" b="1" dirty="0">
                <a:solidFill>
                  <a:srgbClr val="7030A0"/>
                </a:solidFill>
                <a:latin typeface="Arial Rounded MT Bold" pitchFamily="34" charset="0"/>
              </a:rPr>
              <a:t>Clarence Park </a:t>
            </a:r>
            <a:r>
              <a:rPr lang="en-GB" sz="4000" b="1" dirty="0">
                <a:solidFill>
                  <a:srgbClr val="7030A0"/>
                </a:solidFill>
                <a:latin typeface="Arial Rounded MT Bold" pitchFamily="34" charset="0"/>
              </a:rPr>
              <a:t>Baptist Church</a:t>
            </a:r>
            <a:endParaRPr lang="en-GB" sz="44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 rot="20679944">
            <a:off x="-24832" y="529705"/>
            <a:ext cx="2369398" cy="76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0" tIns="45682" rIns="91360" bIns="45682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lex Brush" panose="02000400000000000000" pitchFamily="2" charset="0"/>
              </a:rPr>
              <a:t>Welcome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7FB3E7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lex Brush" panose="02000400000000000000" pitchFamily="2" charset="0"/>
              </a:rPr>
              <a:t>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lex Brush" panose="02000400000000000000" pitchFamily="2" charset="0"/>
              </a:rPr>
              <a:t>to</a:t>
            </a:r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0" y="2287117"/>
            <a:ext cx="184569" cy="36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682" rIns="91360" bIns="45682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719376" y="5530783"/>
            <a:ext cx="2643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2" rIns="91360" bIns="456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www.cpbc.co.uk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83576" y="3572207"/>
            <a:ext cx="3572800" cy="163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682" rIns="91360" bIns="45682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“We seek to bring people to Jesus, and together grow in our relationship with God and each other as we serve the community.”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55B5F6-CF5F-42EA-A4A8-E4A6EBB7EB8B}"/>
              </a:ext>
            </a:extLst>
          </p:cNvPr>
          <p:cNvSpPr txBox="1"/>
          <p:nvPr/>
        </p:nvSpPr>
        <p:spPr>
          <a:xfrm>
            <a:off x="4251" y="6282439"/>
            <a:ext cx="9174021" cy="52322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WORSHIP</a:t>
            </a:r>
            <a:r>
              <a:rPr lang="en-GB" sz="2400" b="1" dirty="0">
                <a:solidFill>
                  <a:schemeClr val="accent1"/>
                </a:solidFill>
              </a:rPr>
              <a:t> God     </a:t>
            </a:r>
            <a:r>
              <a:rPr lang="en-GB" sz="2800" b="1" dirty="0">
                <a:solidFill>
                  <a:schemeClr val="accent1"/>
                </a:solidFill>
              </a:rPr>
              <a:t>GROW</a:t>
            </a:r>
            <a:r>
              <a:rPr lang="en-GB" sz="2400" b="1" dirty="0">
                <a:solidFill>
                  <a:schemeClr val="accent1"/>
                </a:solidFill>
              </a:rPr>
              <a:t> Together      </a:t>
            </a:r>
            <a:r>
              <a:rPr lang="en-GB" sz="2800" b="1" dirty="0">
                <a:solidFill>
                  <a:schemeClr val="accent1"/>
                </a:solidFill>
              </a:rPr>
              <a:t>SERVE</a:t>
            </a:r>
            <a:r>
              <a:rPr lang="en-GB" sz="2400" b="1" dirty="0">
                <a:solidFill>
                  <a:schemeClr val="accent1"/>
                </a:solidFill>
              </a:rPr>
              <a:t> Others</a:t>
            </a:r>
          </a:p>
        </p:txBody>
      </p:sp>
    </p:spTree>
    <p:extLst>
      <p:ext uri="{BB962C8B-B14F-4D97-AF65-F5344CB8AC3E}">
        <p14:creationId xmlns:p14="http://schemas.microsoft.com/office/powerpoint/2010/main" val="20668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ell_phone_o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581400"/>
            <a:ext cx="4038600" cy="3276600"/>
          </a:xfrm>
        </p:spPr>
      </p:pic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468313" y="0"/>
            <a:ext cx="8281987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0" tIns="45682" rIns="91360" bIns="45682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Please would you ensure that your mobile phone is switched </a:t>
            </a:r>
            <a:b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</a:b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OFF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  <a:b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</a:b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during the service </a:t>
            </a:r>
            <a:b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</a:b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Thank you.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7C00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9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340768"/>
            <a:ext cx="9144001" cy="4536504"/>
          </a:xfrm>
          <a:prstGeom prst="rect">
            <a:avLst/>
          </a:prstGeom>
          <a:solidFill>
            <a:srgbClr val="5A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2" rIns="91360" bIns="4568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1413" y="1628775"/>
            <a:ext cx="6408737" cy="3016134"/>
          </a:xfrm>
          <a:prstGeom prst="rect">
            <a:avLst/>
          </a:prstGeom>
        </p:spPr>
        <p:txBody>
          <a:bodyPr lIns="91360" tIns="45682" rIns="91360" bIns="4568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Practice Dates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Every Tuesday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during term-time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At 7.30pm in the Rear Hall</a:t>
            </a:r>
          </a:p>
        </p:txBody>
      </p:sp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28575" y="402539"/>
            <a:ext cx="9139238" cy="70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Caprione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GB" sz="40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Choir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5496" y="6021288"/>
            <a:ext cx="9029478" cy="70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0" tIns="45682" rIns="91360" bIns="4568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If you would like to join the group then please speak 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Kaye Cooke</a:t>
            </a:r>
          </a:p>
          <a:p>
            <a:pPr lvl="0" algn="ctr"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en-GB" sz="2000" dirty="0">
                <a:solidFill>
                  <a:srgbClr val="660066"/>
                </a:solidFill>
              </a:rPr>
              <a:t>or telephone 01934 625788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" name="Picture 2" descr="C:\Users\May\Downloads\Caprione logo (1)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46491"/>
            <a:ext cx="2808312" cy="4325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26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763" y="1484313"/>
            <a:ext cx="9144001" cy="4316412"/>
          </a:xfrm>
          <a:prstGeom prst="rect">
            <a:avLst/>
          </a:prstGeom>
          <a:solidFill>
            <a:srgbClr val="50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2" rIns="91360" bIns="4568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1413" y="1628775"/>
            <a:ext cx="6408737" cy="3386138"/>
          </a:xfrm>
          <a:prstGeom prst="rect">
            <a:avLst/>
          </a:prstGeom>
        </p:spPr>
        <p:txBody>
          <a:bodyPr lIns="91360" tIns="45682" rIns="91360" bIns="4568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Practice Dates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2</a:t>
            </a:r>
            <a:r>
              <a:rPr kumimoji="0" lang="en-GB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and 4</a:t>
            </a:r>
            <a:r>
              <a:rPr kumimoji="0" lang="en-GB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th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Thursdays of the month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At 7.30pm in the Primary room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(use the North Entrance)</a:t>
            </a:r>
          </a:p>
        </p:txBody>
      </p:sp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28575" y="79375"/>
            <a:ext cx="913923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“THE CLANGERS”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Clarence Park Baptist Church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Handchimes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group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90117" name="Picture 4" descr="http://ts3.mm.bing.net/th?id=H.4853129189656086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1038"/>
            <a:ext cx="291623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43749" y="6218022"/>
            <a:ext cx="9029478" cy="4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0" tIns="45682" rIns="91360" bIns="4568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If you would like to join the group then please speak 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Jane Ridge</a:t>
            </a:r>
          </a:p>
        </p:txBody>
      </p:sp>
      <p:pic>
        <p:nvPicPr>
          <p:cNvPr id="90119" name="Picture 5" descr="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5665">
            <a:off x="6829425" y="5183188"/>
            <a:ext cx="21875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3573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2" rIns="91360" bIns="45682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313" y="1355725"/>
            <a:ext cx="87153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0" tIns="45682" rIns="91360" bIns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Our Tots and Toddler group meets on a Thursday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morning during term time from 10 - 11:30am.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We cater for children from 0-4 years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Parents, grandparents and child minders </a:t>
            </a:r>
          </a:p>
          <a:p>
            <a:pPr marL="456819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are all welcome to come to our meetings.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</a:t>
            </a:r>
          </a:p>
          <a:p>
            <a:pPr marL="9517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452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A small charge is made which </a:t>
            </a:r>
          </a:p>
          <a:p>
            <a:pPr marL="9517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452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Includes a drink and biscuits </a:t>
            </a:r>
          </a:p>
          <a:p>
            <a:pPr marL="9517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452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for both children and adults.</a:t>
            </a:r>
          </a:p>
        </p:txBody>
      </p:sp>
      <p:pic>
        <p:nvPicPr>
          <p:cNvPr id="79876" name="Picture 3" descr="http://www.cpbc.co.uk/images/content_images/tot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143250"/>
            <a:ext cx="22860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4" descr="http://www.cpbc.co.uk/images/content_images/to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1357313"/>
            <a:ext cx="1071562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5" descr="http://www.cpbc.co.uk/images/content_images/tot2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8963" y="4929188"/>
            <a:ext cx="22050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42910" y="3"/>
            <a:ext cx="8049768" cy="1200329"/>
          </a:xfrm>
          <a:prstGeom prst="rect">
            <a:avLst/>
          </a:prstGeom>
          <a:solidFill>
            <a:schemeClr val="bg1">
              <a:alpha val="66000"/>
            </a:schemeClr>
          </a:solidFill>
          <a:effectLst>
            <a:softEdge rad="317500"/>
          </a:effectLst>
        </p:spPr>
        <p:txBody>
          <a:bodyPr wrap="none" lIns="91360" tIns="45682" rIns="91360" bIns="4568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Tots and Toddlers</a:t>
            </a:r>
          </a:p>
        </p:txBody>
      </p:sp>
    </p:spTree>
    <p:extLst>
      <p:ext uri="{BB962C8B-B14F-4D97-AF65-F5344CB8AC3E}">
        <p14:creationId xmlns:p14="http://schemas.microsoft.com/office/powerpoint/2010/main" val="3737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crafty event&#10;&#10;Description automatically generated">
            <a:extLst>
              <a:ext uri="{FF2B5EF4-FFF2-40B4-BE49-F238E27FC236}">
                <a16:creationId xmlns:a16="http://schemas.microsoft.com/office/drawing/2014/main" id="{B1CC19CE-3945-F76C-A964-5D33B0AB8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4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ards on a table&#10;&#10;AI-generated content may be incorrect.">
            <a:extLst>
              <a:ext uri="{FF2B5EF4-FFF2-40B4-BE49-F238E27FC236}">
                <a16:creationId xmlns:a16="http://schemas.microsoft.com/office/drawing/2014/main" id="{F2FE3055-35BB-25FD-B3D0-D7178B8D2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9" y="265595"/>
            <a:ext cx="8778945" cy="61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9B8F23-DAD6-C52D-7F19-558FEF364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7" y="232313"/>
            <a:ext cx="3329726" cy="1891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50FCD-4437-E7FF-BA75-CB23F1C4A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438" y="1478007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b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Coffee Morning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207BD-414F-B42B-363D-0F53A0380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771" y="3343461"/>
            <a:ext cx="6858000" cy="2377371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7000"/>
              </a:lnSpc>
              <a:spcAft>
                <a:spcPts val="600"/>
              </a:spcAft>
            </a:pPr>
            <a:r>
              <a:rPr lang="en-GB" sz="405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Thursdays 9.30-11.30am</a:t>
            </a:r>
            <a:endParaRPr lang="en-GB" sz="40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600"/>
              </a:spcAft>
            </a:pPr>
            <a:r>
              <a:rPr lang="en-GB" sz="2925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 drinks served ‘til 11.30</a:t>
            </a:r>
            <a:endParaRPr lang="en-GB" sz="292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600"/>
              </a:spcAft>
            </a:pPr>
            <a:r>
              <a:rPr lang="en-GB" sz="5850" b="1" kern="1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welcome…</a:t>
            </a:r>
            <a:endParaRPr lang="en-GB" sz="58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F4BBC-0F36-6E5B-212D-2B3204DEC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871" y="4005064"/>
            <a:ext cx="2874358" cy="21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BA4E26E-721F-4ADE-A40C-AD3268D801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16360" r="90471" b="70721"/>
          <a:stretch/>
        </p:blipFill>
        <p:spPr>
          <a:xfrm>
            <a:off x="19844" y="4960387"/>
            <a:ext cx="9124156" cy="192075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84D3123-C2A8-4681-BA45-DAC68798EB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t="-342" r="86147" b="69892"/>
          <a:stretch/>
        </p:blipFill>
        <p:spPr>
          <a:xfrm>
            <a:off x="0" y="20175"/>
            <a:ext cx="9468544" cy="237626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B322F5E1-40AF-4DB1-B02B-7979C4BA04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t="-342" r="676" b="69892"/>
          <a:stretch/>
        </p:blipFill>
        <p:spPr>
          <a:xfrm>
            <a:off x="107504" y="20175"/>
            <a:ext cx="5904656" cy="2376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11FCE7-75CD-4ADE-B992-1A33C869C161}"/>
              </a:ext>
            </a:extLst>
          </p:cNvPr>
          <p:cNvSpPr txBox="1"/>
          <p:nvPr/>
        </p:nvSpPr>
        <p:spPr>
          <a:xfrm>
            <a:off x="19844" y="4960388"/>
            <a:ext cx="878497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Are you feeling low? Anxious? Lonely? Isolated? </a:t>
            </a:r>
          </a:p>
          <a:p>
            <a:pPr algn="ctr"/>
            <a:r>
              <a:rPr lang="en-GB" sz="1600" dirty="0"/>
              <a:t>Do you want to improve your wellbeing and mental health?</a:t>
            </a:r>
          </a:p>
          <a:p>
            <a:pPr algn="ctr"/>
            <a:r>
              <a:rPr lang="en-GB" sz="1600" dirty="0"/>
              <a:t>Come along, slow down or bring and share a hobby if you wish. </a:t>
            </a:r>
          </a:p>
          <a:p>
            <a:pPr algn="ctr"/>
            <a:r>
              <a:rPr lang="en-GB" sz="1600" dirty="0"/>
              <a:t>Craft resources/activities are available and free.</a:t>
            </a:r>
          </a:p>
          <a:p>
            <a:pPr algn="ctr"/>
            <a:r>
              <a:rPr lang="en-GB" sz="1600" dirty="0"/>
              <a:t>You are welcome to relax and enjoy peace in our quiet/ prayer space. </a:t>
            </a:r>
          </a:p>
          <a:p>
            <a:pPr algn="ctr"/>
            <a:r>
              <a:rPr lang="en-GB" sz="1600" dirty="0"/>
              <a:t>Pop in or come along for the whole 2 hours. </a:t>
            </a:r>
          </a:p>
          <a:p>
            <a:pPr algn="ctr"/>
            <a:r>
              <a:rPr lang="en-GB" sz="1600" dirty="0"/>
              <a:t>Always a kind welcome, a good cuppa and someone to listen.</a:t>
            </a:r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0DE4D-1FEA-45CE-89D2-ACA922F07291}"/>
              </a:ext>
            </a:extLst>
          </p:cNvPr>
          <p:cNvSpPr txBox="1"/>
          <p:nvPr/>
        </p:nvSpPr>
        <p:spPr>
          <a:xfrm>
            <a:off x="6119167" y="227893"/>
            <a:ext cx="291732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Renew 193 is hosted by </a:t>
            </a:r>
          </a:p>
          <a:p>
            <a:pPr algn="r"/>
            <a:r>
              <a:rPr lang="en-GB" sz="1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Clarence Park Baptist Church, </a:t>
            </a:r>
          </a:p>
          <a:p>
            <a:pPr algn="r"/>
            <a:r>
              <a:rPr lang="en-GB" sz="1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Milton Baptist Church</a:t>
            </a:r>
          </a:p>
          <a:p>
            <a:pPr algn="r"/>
            <a:r>
              <a:rPr lang="en-GB" sz="1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and Worle Baptist Church </a:t>
            </a:r>
          </a:p>
          <a:p>
            <a:endParaRPr lang="en-GB" sz="1800" b="0" i="0" u="none" strike="noStrike" baseline="0" dirty="0">
              <a:latin typeface="Arial" panose="020B0604020202020204" pitchFamily="34" charset="0"/>
            </a:endParaRPr>
          </a:p>
          <a:p>
            <a:pPr algn="r"/>
            <a:r>
              <a:rPr lang="en-GB" sz="1400" b="0" i="0" u="none" strike="noStrike" baseline="0" dirty="0">
                <a:latin typeface="Arial" panose="020B0604020202020204" pitchFamily="34" charset="0"/>
              </a:rPr>
              <a:t>193 High St, Worle, </a:t>
            </a:r>
          </a:p>
          <a:p>
            <a:pPr algn="r"/>
            <a:r>
              <a:rPr lang="en-GB" sz="1400" b="0" i="0" u="none" strike="noStrike" baseline="0" dirty="0">
                <a:latin typeface="Arial" panose="020B0604020202020204" pitchFamily="34" charset="0"/>
              </a:rPr>
              <a:t>Weston-Super-Mare </a:t>
            </a:r>
            <a:r>
              <a:rPr lang="en-GB" sz="1400" b="0" i="0" u="none" strike="noStrike" baseline="0" dirty="0" err="1">
                <a:latin typeface="Arial" panose="020B0604020202020204" pitchFamily="34" charset="0"/>
              </a:rPr>
              <a:t>BS22</a:t>
            </a:r>
            <a:r>
              <a:rPr lang="en-GB" sz="14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GB" sz="1400" b="0" i="0" u="none" strike="noStrike" baseline="0" dirty="0" err="1">
                <a:latin typeface="Arial" panose="020B0604020202020204" pitchFamily="34" charset="0"/>
              </a:rPr>
              <a:t>6JS</a:t>
            </a:r>
            <a:r>
              <a:rPr lang="en-GB" sz="1400" b="0" i="0" u="none" strike="noStrike" baseline="0" dirty="0"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en-GB" sz="1200" b="0" i="0" u="none" strike="noStrike" baseline="0" dirty="0">
                <a:latin typeface="Arial" panose="020B0604020202020204" pitchFamily="34" charset="0"/>
              </a:rPr>
              <a:t>For more information </a:t>
            </a:r>
          </a:p>
          <a:p>
            <a:pPr algn="r"/>
            <a:r>
              <a:rPr lang="en-GB" sz="1200" b="0" i="0" u="none" strike="noStrike" baseline="0" dirty="0">
                <a:latin typeface="Arial" panose="020B0604020202020204" pitchFamily="34" charset="0"/>
              </a:rPr>
              <a:t>email: </a:t>
            </a:r>
            <a:r>
              <a:rPr lang="en-GB" sz="1200" b="0" i="0" u="none" strike="noStrike" baseline="0" dirty="0" err="1">
                <a:latin typeface="Arial" panose="020B0604020202020204" pitchFamily="34" charset="0"/>
              </a:rPr>
              <a:t>renew193worle@gmail.com</a:t>
            </a:r>
            <a:r>
              <a:rPr lang="en-GB" sz="1200" b="0" i="0" u="none" strike="noStrike" baseline="0" dirty="0"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en-GB" sz="1200" b="0" i="0" u="none" strike="noStrike" baseline="0" dirty="0" err="1">
                <a:latin typeface="Arial" panose="020B0604020202020204" pitchFamily="34" charset="0"/>
              </a:rPr>
              <a:t>www.renewwellbeing.org.uk</a:t>
            </a:r>
            <a:r>
              <a:rPr lang="en-GB" sz="1200" b="0" i="0" u="none" strike="noStrike" baseline="0" dirty="0">
                <a:latin typeface="Arial" panose="020B0604020202020204" pitchFamily="34" charset="0"/>
              </a:rPr>
              <a:t> </a:t>
            </a:r>
            <a:endParaRPr lang="en-GB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748526-2BA5-4DDF-950B-88AB02F846BE}"/>
              </a:ext>
            </a:extLst>
          </p:cNvPr>
          <p:cNvSpPr txBox="1"/>
          <p:nvPr/>
        </p:nvSpPr>
        <p:spPr>
          <a:xfrm>
            <a:off x="127348" y="2253232"/>
            <a:ext cx="9016652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050" b="0" i="0" u="none" strike="noStrike" baseline="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1050" b="0" i="0" u="none" strike="noStrike" baseline="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endParaRPr lang="en-GB" sz="2400" b="0" i="0" u="none" strike="noStrike" baseline="0" dirty="0">
              <a:latin typeface="Arial Rounded MT Bold" panose="020F0704030504030204" pitchFamily="34" charset="0"/>
            </a:endParaRPr>
          </a:p>
          <a:p>
            <a:pPr lvl="2"/>
            <a:r>
              <a:rPr lang="en-GB" sz="3200" b="0" i="0" u="none" strike="noStrike" baseline="0" dirty="0">
                <a:solidFill>
                  <a:srgbClr val="805F00"/>
                </a:solidFill>
                <a:latin typeface="Arial Rounded MT Bold" panose="020F0704030504030204" pitchFamily="34" charset="0"/>
              </a:rPr>
              <a:t>Monday        </a:t>
            </a:r>
            <a:r>
              <a:rPr lang="en-GB" sz="3200" b="0" i="0" u="none" strike="noStrike" baseline="0" dirty="0" err="1">
                <a:solidFill>
                  <a:srgbClr val="805F00"/>
                </a:solidFill>
                <a:latin typeface="Arial Rounded MT Bold" panose="020F0704030504030204" pitchFamily="34" charset="0"/>
              </a:rPr>
              <a:t>10am-12noon</a:t>
            </a:r>
            <a:r>
              <a:rPr lang="en-GB" sz="3200" b="0" i="0" u="none" strike="noStrike" baseline="0" dirty="0">
                <a:solidFill>
                  <a:srgbClr val="805F00"/>
                </a:solidFill>
                <a:latin typeface="Arial Rounded MT Bold" panose="020F0704030504030204" pitchFamily="34" charset="0"/>
              </a:rPr>
              <a:t> </a:t>
            </a:r>
            <a:endParaRPr lang="en-GB" sz="3200" b="0" i="0" u="none" strike="noStrike" baseline="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lvl="2"/>
            <a:r>
              <a:rPr lang="en-GB" sz="3200" b="0" i="0" u="none" strike="noStrike" baseline="0" dirty="0">
                <a:solidFill>
                  <a:srgbClr val="805F00"/>
                </a:solidFill>
                <a:latin typeface="Arial Rounded MT Bold" panose="020F0704030504030204" pitchFamily="34" charset="0"/>
              </a:rPr>
              <a:t>Tuesday       </a:t>
            </a:r>
            <a:r>
              <a:rPr lang="en-GB" sz="3200" b="0" i="0" u="none" strike="noStrike" baseline="0" dirty="0" err="1">
                <a:solidFill>
                  <a:srgbClr val="805F00"/>
                </a:solidFill>
                <a:latin typeface="Arial Rounded MT Bold" panose="020F0704030504030204" pitchFamily="34" charset="0"/>
              </a:rPr>
              <a:t>10am-12noon</a:t>
            </a:r>
            <a:r>
              <a:rPr lang="en-GB" sz="3200" b="0" i="0" u="none" strike="noStrike" baseline="0" dirty="0">
                <a:solidFill>
                  <a:srgbClr val="805F00"/>
                </a:solidFill>
                <a:latin typeface="Arial Rounded MT Bold" panose="020F0704030504030204" pitchFamily="34" charset="0"/>
              </a:rPr>
              <a:t> &amp; </a:t>
            </a:r>
            <a:r>
              <a:rPr lang="en-GB" sz="3200" b="0" i="0" u="none" strike="noStrike" baseline="0" dirty="0" err="1">
                <a:solidFill>
                  <a:srgbClr val="805F00"/>
                </a:solidFill>
                <a:latin typeface="Arial Rounded MT Bold" panose="020F0704030504030204" pitchFamily="34" charset="0"/>
              </a:rPr>
              <a:t>2pm-4pm</a:t>
            </a:r>
            <a:r>
              <a:rPr lang="en-GB" sz="3200" b="0" i="0" u="none" strike="noStrike" baseline="0" dirty="0">
                <a:solidFill>
                  <a:srgbClr val="805F00"/>
                </a:solidFill>
                <a:latin typeface="Arial Rounded MT Bold" panose="020F0704030504030204" pitchFamily="34" charset="0"/>
              </a:rPr>
              <a:t> </a:t>
            </a:r>
            <a:endParaRPr lang="en-GB" sz="3200" b="0" i="0" u="none" strike="noStrike" baseline="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lvl="2"/>
            <a:r>
              <a:rPr lang="en-GB" sz="3200" b="0" i="0" u="none" strike="noStrike" baseline="0" dirty="0">
                <a:solidFill>
                  <a:srgbClr val="805F00"/>
                </a:solidFill>
                <a:latin typeface="Arial Rounded MT Bold" panose="020F0704030504030204" pitchFamily="34" charset="0"/>
              </a:rPr>
              <a:t>Wednesday </a:t>
            </a:r>
            <a:r>
              <a:rPr lang="en-GB" sz="3200" b="0" i="0" u="none" strike="noStrike" baseline="0" dirty="0" err="1">
                <a:solidFill>
                  <a:srgbClr val="805F00"/>
                </a:solidFill>
                <a:latin typeface="Arial Rounded MT Bold" panose="020F0704030504030204" pitchFamily="34" charset="0"/>
              </a:rPr>
              <a:t>10am-12noon</a:t>
            </a:r>
            <a:r>
              <a:rPr lang="en-GB" sz="3200" b="0" i="0" u="none" strike="noStrike" baseline="0" dirty="0">
                <a:solidFill>
                  <a:srgbClr val="805F00"/>
                </a:solidFill>
                <a:latin typeface="Arial Rounded MT Bold" panose="020F0704030504030204" pitchFamily="34" charset="0"/>
              </a:rPr>
              <a:t> &amp; </a:t>
            </a:r>
            <a:r>
              <a:rPr lang="en-GB" sz="3200" b="0" i="0" u="none" strike="noStrike" baseline="0" dirty="0" err="1">
                <a:solidFill>
                  <a:srgbClr val="805F00"/>
                </a:solidFill>
                <a:latin typeface="Arial Rounded MT Bold" panose="020F0704030504030204" pitchFamily="34" charset="0"/>
              </a:rPr>
              <a:t>2pm-4pm</a:t>
            </a:r>
            <a:r>
              <a:rPr lang="en-GB" sz="3200" b="0" i="0" u="none" strike="noStrike" baseline="0" dirty="0">
                <a:solidFill>
                  <a:srgbClr val="805F00"/>
                </a:solidFill>
                <a:latin typeface="Arial Rounded MT Bold" panose="020F0704030504030204" pitchFamily="34" charset="0"/>
              </a:rPr>
              <a:t> </a:t>
            </a:r>
            <a:endParaRPr lang="en-GB" sz="3200" b="0" i="0" u="none" strike="noStrike" baseline="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lvl="2"/>
            <a:r>
              <a:rPr lang="en-GB" sz="3200" b="0" i="0" u="none" strike="noStrike" baseline="0" dirty="0">
                <a:solidFill>
                  <a:srgbClr val="805F00"/>
                </a:solidFill>
                <a:latin typeface="Arial Rounded MT Bold" panose="020F0704030504030204" pitchFamily="34" charset="0"/>
              </a:rPr>
              <a:t>Thursday       </a:t>
            </a:r>
            <a:r>
              <a:rPr lang="en-GB" sz="3200" b="0" i="0" u="none" strike="noStrike" baseline="0" dirty="0" err="1">
                <a:solidFill>
                  <a:srgbClr val="805F00"/>
                </a:solidFill>
                <a:latin typeface="Arial Rounded MT Bold" panose="020F0704030504030204" pitchFamily="34" charset="0"/>
              </a:rPr>
              <a:t>2pm-4pm</a:t>
            </a:r>
            <a:r>
              <a:rPr lang="en-GB" sz="3200" b="0" i="0" u="none" strike="noStrike" baseline="0" dirty="0">
                <a:solidFill>
                  <a:srgbClr val="805F00"/>
                </a:solidFill>
                <a:latin typeface="Arial Rounded MT Bold" panose="020F0704030504030204" pitchFamily="34" charset="0"/>
              </a:rPr>
              <a:t> </a:t>
            </a:r>
            <a:endParaRPr lang="en-GB" sz="3200" b="0" i="0" u="none" strike="noStrike" baseline="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1600" b="0" i="0" u="none" strike="noStrike" baseline="0" dirty="0">
                <a:solidFill>
                  <a:srgbClr val="805F00"/>
                </a:solidFill>
                <a:latin typeface="Arial Rounded MT Bold" panose="020F0704030504030204" pitchFamily="34" charset="0"/>
              </a:rPr>
              <a:t>(Closed on Bank Holidays)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277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t, sitting, black, laying&#10;&#10;Description automatically generated">
            <a:extLst>
              <a:ext uri="{FF2B5EF4-FFF2-40B4-BE49-F238E27FC236}">
                <a16:creationId xmlns:a16="http://schemas.microsoft.com/office/drawing/2014/main" id="{93172963-20A3-47BA-9149-D36E81357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23"/>
            <a:ext cx="9144000" cy="6889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7309EE-0E10-4FFC-833C-D38D9F145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9200"/>
            <a:ext cx="914400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A53FE1-B2DD-47E9-B736-FAEEDBB31C8A}"/>
              </a:ext>
            </a:extLst>
          </p:cNvPr>
          <p:cNvSpPr txBox="1"/>
          <p:nvPr/>
        </p:nvSpPr>
        <p:spPr>
          <a:xfrm>
            <a:off x="0" y="5149840"/>
            <a:ext cx="91423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latin typeface="Arial Narrow" panose="020B0606020202030204" pitchFamily="34" charset="0"/>
              </a:rPr>
              <a:t>Join With Others </a:t>
            </a:r>
            <a:r>
              <a:rPr lang="en-GB" sz="4000" b="1">
                <a:solidFill>
                  <a:srgbClr val="FFC000"/>
                </a:solidFill>
                <a:latin typeface="Arial Narrow" panose="020B0606020202030204" pitchFamily="34" charset="0"/>
              </a:rPr>
              <a:t>In the sanctuary </a:t>
            </a:r>
            <a:endParaRPr lang="en-GB" sz="40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4000" b="1" dirty="0">
                <a:solidFill>
                  <a:srgbClr val="FFC000"/>
                </a:solidFill>
                <a:latin typeface="Arial Narrow" panose="020B0606020202030204" pitchFamily="34" charset="0"/>
              </a:rPr>
              <a:t>7:30 - 8:30 pm 3</a:t>
            </a:r>
            <a:r>
              <a:rPr lang="en-GB" sz="4000" b="1" baseline="30000" dirty="0">
                <a:solidFill>
                  <a:srgbClr val="FFC000"/>
                </a:solidFill>
                <a:latin typeface="Arial Narrow" panose="020B0606020202030204" pitchFamily="34" charset="0"/>
              </a:rPr>
              <a:t>rd</a:t>
            </a:r>
            <a:r>
              <a:rPr lang="en-GB" sz="4000" b="1" dirty="0">
                <a:solidFill>
                  <a:srgbClr val="FFC000"/>
                </a:solidFill>
                <a:latin typeface="Arial Narrow" panose="020B0606020202030204" pitchFamily="34" charset="0"/>
              </a:rPr>
              <a:t> Thursday of the Month </a:t>
            </a:r>
            <a:endParaRPr lang="en-GB" sz="600" dirty="0"/>
          </a:p>
          <a:p>
            <a:pPr algn="ctr"/>
            <a:r>
              <a:rPr lang="en-GB" i="1" dirty="0">
                <a:solidFill>
                  <a:schemeClr val="bg1"/>
                </a:solidFill>
              </a:rPr>
              <a:t>Praying For The Church, Our Community, Our Nation, The World And For One Another </a:t>
            </a:r>
          </a:p>
        </p:txBody>
      </p:sp>
    </p:spTree>
    <p:extLst>
      <p:ext uri="{BB962C8B-B14F-4D97-AF65-F5344CB8AC3E}">
        <p14:creationId xmlns:p14="http://schemas.microsoft.com/office/powerpoint/2010/main" val="12985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86E1D8-1BC4-FFCF-2B02-60932F51DB35}"/>
              </a:ext>
            </a:extLst>
          </p:cNvPr>
          <p:cNvSpPr/>
          <p:nvPr/>
        </p:nvSpPr>
        <p:spPr>
          <a:xfrm>
            <a:off x="-40221" y="5130967"/>
            <a:ext cx="9076717" cy="1034337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4082AE-C175-4683-C0E6-53DBD7881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7" t="16842" r="20874" b="34503"/>
          <a:stretch/>
        </p:blipFill>
        <p:spPr bwMode="auto">
          <a:xfrm>
            <a:off x="2123728" y="1700819"/>
            <a:ext cx="5040560" cy="3235915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C0A2A9-4D66-3DE7-F83E-2E137A6E9D7D}"/>
              </a:ext>
            </a:extLst>
          </p:cNvPr>
          <p:cNvSpPr/>
          <p:nvPr/>
        </p:nvSpPr>
        <p:spPr>
          <a:xfrm>
            <a:off x="0" y="1"/>
            <a:ext cx="9142984" cy="1600439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129C6-35FF-0DE7-6997-613CED270463}"/>
              </a:ext>
            </a:extLst>
          </p:cNvPr>
          <p:cNvSpPr txBox="1"/>
          <p:nvPr/>
        </p:nvSpPr>
        <p:spPr>
          <a:xfrm flipH="1">
            <a:off x="-40221" y="5130968"/>
            <a:ext cx="92244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Meeting in the church 10.30 am to 12:00 noon</a:t>
            </a:r>
          </a:p>
          <a:p>
            <a:pPr algn="ctr"/>
            <a:r>
              <a:rPr lang="en-US" sz="2800" b="1" dirty="0"/>
              <a:t>2</a:t>
            </a:r>
            <a:r>
              <a:rPr lang="en-US" sz="2800" b="1" baseline="30000" dirty="0"/>
              <a:t>nd</a:t>
            </a:r>
            <a:r>
              <a:rPr lang="en-US" sz="2800" b="1" dirty="0"/>
              <a:t> and 4</a:t>
            </a:r>
            <a:r>
              <a:rPr lang="en-US" sz="2800" b="1" baseline="30000" dirty="0"/>
              <a:t>th  </a:t>
            </a:r>
            <a:r>
              <a:rPr lang="en-US" sz="2800" b="1" dirty="0"/>
              <a:t>Wednesday of the month </a:t>
            </a:r>
            <a:br>
              <a:rPr lang="en-US" sz="2800" b="1" dirty="0"/>
            </a:br>
            <a:endParaRPr lang="en-US" dirty="0"/>
          </a:p>
          <a:p>
            <a:pPr algn="ctr"/>
            <a:r>
              <a:rPr lang="en-US" sz="2400" dirty="0"/>
              <a:t>For further information speak to Keith or Judith Newport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F27F8-D8F5-243A-C4E6-9FC6A954BC2E}"/>
              </a:ext>
            </a:extLst>
          </p:cNvPr>
          <p:cNvSpPr txBox="1"/>
          <p:nvPr/>
        </p:nvSpPr>
        <p:spPr>
          <a:xfrm>
            <a:off x="0" y="154375"/>
            <a:ext cx="9224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 Narrow" panose="020B0606020202030204" pitchFamily="34" charset="0"/>
              </a:rPr>
              <a:t>Join with others for </a:t>
            </a:r>
          </a:p>
          <a:p>
            <a:pPr algn="ctr"/>
            <a:r>
              <a:rPr lang="en-GB" sz="3600" b="1" dirty="0">
                <a:latin typeface="Arial Narrow" panose="020B0606020202030204" pitchFamily="34" charset="0"/>
              </a:rPr>
              <a:t>Topical Bible Discission, Fellowship and Prayer </a:t>
            </a:r>
          </a:p>
        </p:txBody>
      </p:sp>
    </p:spTree>
    <p:extLst>
      <p:ext uri="{BB962C8B-B14F-4D97-AF65-F5344CB8AC3E}">
        <p14:creationId xmlns:p14="http://schemas.microsoft.com/office/powerpoint/2010/main" val="8606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ne building with a couple of cars parked in front of it&#10;&#10;Description automatically generated with low confidence">
            <a:extLst>
              <a:ext uri="{FF2B5EF4-FFF2-40B4-BE49-F238E27FC236}">
                <a16:creationId xmlns:a16="http://schemas.microsoft.com/office/drawing/2014/main" id="{85FB7505-57F2-48F0-B500-BB0AC5717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r="11725"/>
          <a:stretch/>
        </p:blipFill>
        <p:spPr>
          <a:xfrm>
            <a:off x="4097761" y="0"/>
            <a:ext cx="508051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0ED99A-FEC8-4017-A0B8-4588FA42EF86}"/>
              </a:ext>
            </a:extLst>
          </p:cNvPr>
          <p:cNvSpPr/>
          <p:nvPr/>
        </p:nvSpPr>
        <p:spPr>
          <a:xfrm>
            <a:off x="0" y="0"/>
            <a:ext cx="4139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0" y="2287117"/>
            <a:ext cx="184569" cy="36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682" rIns="91360" bIns="45682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55B5F6-CF5F-42EA-A4A8-E4A6EBB7EB8B}"/>
              </a:ext>
            </a:extLst>
          </p:cNvPr>
          <p:cNvSpPr txBox="1"/>
          <p:nvPr/>
        </p:nvSpPr>
        <p:spPr>
          <a:xfrm>
            <a:off x="4251" y="6282439"/>
            <a:ext cx="9174021" cy="52322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WORSHIP</a:t>
            </a:r>
            <a:r>
              <a:rPr lang="en-GB" sz="2400" b="1" dirty="0">
                <a:solidFill>
                  <a:schemeClr val="accent1"/>
                </a:solidFill>
              </a:rPr>
              <a:t> God     </a:t>
            </a:r>
            <a:r>
              <a:rPr lang="en-GB" sz="2800" b="1" dirty="0">
                <a:solidFill>
                  <a:schemeClr val="accent1"/>
                </a:solidFill>
              </a:rPr>
              <a:t>GROW</a:t>
            </a:r>
            <a:r>
              <a:rPr lang="en-GB" sz="2400" b="1" dirty="0">
                <a:solidFill>
                  <a:schemeClr val="accent1"/>
                </a:solidFill>
              </a:rPr>
              <a:t> Together      </a:t>
            </a:r>
            <a:r>
              <a:rPr lang="en-GB" sz="2800" b="1" dirty="0">
                <a:solidFill>
                  <a:schemeClr val="accent1"/>
                </a:solidFill>
              </a:rPr>
              <a:t>SERVE</a:t>
            </a:r>
            <a:r>
              <a:rPr lang="en-GB" sz="2400" b="1" dirty="0">
                <a:solidFill>
                  <a:schemeClr val="accent1"/>
                </a:solidFill>
              </a:rPr>
              <a:t> Others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61C67-2954-408B-8D1F-42790395557C}"/>
              </a:ext>
            </a:extLst>
          </p:cNvPr>
          <p:cNvSpPr txBox="1"/>
          <p:nvPr/>
        </p:nvSpPr>
        <p:spPr>
          <a:xfrm>
            <a:off x="184569" y="879000"/>
            <a:ext cx="3523335" cy="444737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joining</a:t>
            </a:r>
          </a:p>
          <a:p>
            <a:pPr algn="ctr"/>
            <a:r>
              <a:rPr lang="en-GB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us today </a:t>
            </a:r>
            <a:br>
              <a:rPr lang="en-GB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would like to contact </a:t>
            </a:r>
          </a:p>
          <a:p>
            <a:pPr algn="ctr"/>
            <a:r>
              <a:rPr lang="en-GB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please </a:t>
            </a:r>
          </a:p>
          <a:p>
            <a:pPr algn="ctr"/>
            <a:r>
              <a:rPr lang="en-GB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us using </a:t>
            </a:r>
            <a:r>
              <a:rPr lang="en-GB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connect@cpbc.co.uk</a:t>
            </a:r>
          </a:p>
          <a:p>
            <a:pPr algn="ctr"/>
            <a:endParaRPr lang="en-GB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send us a message </a:t>
            </a:r>
          </a:p>
          <a:p>
            <a:pPr algn="ctr"/>
            <a:r>
              <a:rPr lang="en-GB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our website </a:t>
            </a:r>
          </a:p>
          <a:p>
            <a:pPr algn="ctr"/>
            <a:r>
              <a:rPr lang="en-GB" sz="28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www.cpbc.co.uk</a:t>
            </a:r>
            <a:endParaRPr lang="en-GB" sz="10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it birthday candle with words on it&#10;&#10;Description automatically generated">
            <a:extLst>
              <a:ext uri="{FF2B5EF4-FFF2-40B4-BE49-F238E27FC236}">
                <a16:creationId xmlns:a16="http://schemas.microsoft.com/office/drawing/2014/main" id="{A3DC61AF-6538-00EC-73EF-F961C31791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447"/>
            <a:ext cx="9144000" cy="6102275"/>
          </a:xfrm>
          <a:prstGeom prst="rect">
            <a:avLst/>
          </a:prstGeom>
        </p:spPr>
      </p:pic>
      <p:pic>
        <p:nvPicPr>
          <p:cNvPr id="6" name="Picture 5" descr="A group of women smiling for a photo&#10;&#10;Description automatically generated">
            <a:extLst>
              <a:ext uri="{FF2B5EF4-FFF2-40B4-BE49-F238E27FC236}">
                <a16:creationId xmlns:a16="http://schemas.microsoft.com/office/drawing/2014/main" id="{BA491511-0A95-497C-D0F5-CEEE03E0E1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61479" r="65593" b="1210"/>
          <a:stretch/>
        </p:blipFill>
        <p:spPr>
          <a:xfrm>
            <a:off x="7411711" y="145929"/>
            <a:ext cx="1527894" cy="14108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FA9A79-667E-48AD-88E7-C37702212F67}"/>
              </a:ext>
            </a:extLst>
          </p:cNvPr>
          <p:cNvSpPr/>
          <p:nvPr/>
        </p:nvSpPr>
        <p:spPr>
          <a:xfrm>
            <a:off x="2159643" y="349735"/>
            <a:ext cx="4724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BMS Birthday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Scheme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ECE60-52C1-121C-F8AD-C70E5867F937}"/>
              </a:ext>
            </a:extLst>
          </p:cNvPr>
          <p:cNvSpPr txBox="1"/>
          <p:nvPr/>
        </p:nvSpPr>
        <p:spPr>
          <a:xfrm>
            <a:off x="3203848" y="2492288"/>
            <a:ext cx="5833447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We are thankful for to all those who have given to the BMS Birthday scheme in the past.</a:t>
            </a:r>
          </a:p>
          <a:p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If you would like to join us in raising funds for BMS in this way please speak to Julie Dawkins or email Julie.Dawkins@cpbc.co.uk</a:t>
            </a:r>
            <a:endParaRPr lang="en-GB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all Groups - Algona Evangelical Free Church">
            <a:extLst>
              <a:ext uri="{FF2B5EF4-FFF2-40B4-BE49-F238E27FC236}">
                <a16:creationId xmlns:a16="http://schemas.microsoft.com/office/drawing/2014/main" id="{FC0088DF-90F0-5572-70E0-5A1FBE09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192" cy="332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95D8E-ABD8-13BD-8061-99CFF4B05484}"/>
              </a:ext>
            </a:extLst>
          </p:cNvPr>
          <p:cNvSpPr txBox="1"/>
          <p:nvPr/>
        </p:nvSpPr>
        <p:spPr>
          <a:xfrm>
            <a:off x="176503" y="4832473"/>
            <a:ext cx="8790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Join our new small group meeting monthly at 7.30pm, </a:t>
            </a:r>
          </a:p>
          <a:p>
            <a:pPr algn="ctr"/>
            <a:r>
              <a:rPr lang="en-GB" sz="2400" dirty="0"/>
              <a:t>Location - ‘</a:t>
            </a:r>
            <a:r>
              <a:rPr lang="en-GB" sz="2400" dirty="0" err="1"/>
              <a:t>Windyridge</a:t>
            </a:r>
            <a:r>
              <a:rPr lang="en-GB" sz="2400" dirty="0"/>
              <a:t>, 37 Cecil Road. </a:t>
            </a:r>
          </a:p>
          <a:p>
            <a:pPr algn="ctr"/>
            <a:r>
              <a:rPr lang="en-GB" sz="2400" dirty="0"/>
              <a:t>For more information speak to John Dawkins or Kaye Cooke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1F2AB-65FB-E0D5-4690-F377DE5DD135}"/>
              </a:ext>
            </a:extLst>
          </p:cNvPr>
          <p:cNvSpPr/>
          <p:nvPr/>
        </p:nvSpPr>
        <p:spPr>
          <a:xfrm>
            <a:off x="0" y="3537752"/>
            <a:ext cx="899621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Looking to connect with others and together learn to walk closer with Jesus 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  <a:r>
              <a:rPr lang="en-GB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 2024?</a:t>
            </a:r>
          </a:p>
        </p:txBody>
      </p:sp>
    </p:spTree>
    <p:extLst>
      <p:ext uri="{BB962C8B-B14F-4D97-AF65-F5344CB8AC3E}">
        <p14:creationId xmlns:p14="http://schemas.microsoft.com/office/powerpoint/2010/main" val="4268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8" y="-217488"/>
            <a:ext cx="2579687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68" y="1689425"/>
            <a:ext cx="2795467" cy="1595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631" y="3284992"/>
            <a:ext cx="2795467" cy="1595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68" y="5005985"/>
            <a:ext cx="2795467" cy="1595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9574" name="TextBox 1"/>
          <p:cNvSpPr txBox="1">
            <a:spLocks noChangeArrowheads="1"/>
          </p:cNvSpPr>
          <p:nvPr/>
        </p:nvSpPr>
        <p:spPr bwMode="auto">
          <a:xfrm>
            <a:off x="3203575" y="333375"/>
            <a:ext cx="56165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>
            <a:spAutoFit/>
          </a:bodyPr>
          <a:lstStyle/>
          <a:p>
            <a:pPr algn="ctr"/>
            <a:endParaRPr lang="en-GB" sz="2400" b="1">
              <a:solidFill>
                <a:srgbClr val="FF0000"/>
              </a:solidFill>
            </a:endParaRPr>
          </a:p>
          <a:p>
            <a:pPr algn="ctr"/>
            <a:r>
              <a:rPr lang="en-GB" sz="2400" b="1">
                <a:solidFill>
                  <a:srgbClr val="FF0000"/>
                </a:solidFill>
              </a:rPr>
              <a:t>Can you help </a:t>
            </a:r>
          </a:p>
          <a:p>
            <a:pPr algn="ctr"/>
            <a:r>
              <a:rPr lang="en-GB" sz="4000" b="1">
                <a:solidFill>
                  <a:srgbClr val="008000"/>
                </a:solidFill>
              </a:rPr>
              <a:t>Weston foodbank</a:t>
            </a:r>
          </a:p>
          <a:p>
            <a:pPr algn="ctr"/>
            <a:r>
              <a:rPr lang="en-GB" sz="2400" b="1">
                <a:solidFill>
                  <a:srgbClr val="FF0000"/>
                </a:solidFill>
              </a:rPr>
              <a:t>By providing the following items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09575" name="TextBox 2"/>
          <p:cNvSpPr txBox="1">
            <a:spLocks noChangeArrowheads="1"/>
          </p:cNvSpPr>
          <p:nvPr/>
        </p:nvSpPr>
        <p:spPr bwMode="auto">
          <a:xfrm>
            <a:off x="3348038" y="2362200"/>
            <a:ext cx="53276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>
            <a:spAutoFit/>
          </a:bodyPr>
          <a:lstStyle/>
          <a:p>
            <a:pPr marL="455613" indent="-455613">
              <a:buFont typeface="Arial" charset="0"/>
              <a:buChar char="•"/>
            </a:pPr>
            <a:r>
              <a:rPr lang="en-GB" sz="2800" b="1"/>
              <a:t>UHT and Powdered milk</a:t>
            </a:r>
          </a:p>
          <a:p>
            <a:pPr marL="455613" indent="-455613">
              <a:buFont typeface="Arial" charset="0"/>
              <a:buChar char="•"/>
            </a:pPr>
            <a:r>
              <a:rPr lang="en-GB" sz="2800" b="1"/>
              <a:t>Cereals</a:t>
            </a:r>
          </a:p>
          <a:p>
            <a:pPr marL="455613" indent="-455613">
              <a:buFont typeface="Arial" charset="0"/>
              <a:buChar char="•"/>
            </a:pPr>
            <a:r>
              <a:rPr lang="en-GB" sz="2800" b="1"/>
              <a:t>Sugar</a:t>
            </a:r>
          </a:p>
          <a:p>
            <a:pPr marL="455613" indent="-455613">
              <a:buFont typeface="Arial" charset="0"/>
              <a:buChar char="•"/>
            </a:pPr>
            <a:r>
              <a:rPr lang="en-GB" sz="2800" b="1"/>
              <a:t>Pasta sauces</a:t>
            </a:r>
          </a:p>
          <a:p>
            <a:pPr marL="455613" indent="-455613">
              <a:buFont typeface="Arial" charset="0"/>
              <a:buChar char="•"/>
            </a:pPr>
            <a:r>
              <a:rPr lang="en-GB" sz="2800" b="1"/>
              <a:t>Tinned Vegetables</a:t>
            </a:r>
          </a:p>
          <a:p>
            <a:pPr marL="455613" indent="-455613">
              <a:buFont typeface="Arial" charset="0"/>
              <a:buChar char="•"/>
            </a:pPr>
            <a:r>
              <a:rPr lang="en-GB" sz="2800" b="1"/>
              <a:t>Tinned  tomatoes</a:t>
            </a:r>
          </a:p>
        </p:txBody>
      </p:sp>
      <p:sp>
        <p:nvSpPr>
          <p:cNvPr id="109576" name="Rectangle 3"/>
          <p:cNvSpPr>
            <a:spLocks noChangeArrowheads="1"/>
          </p:cNvSpPr>
          <p:nvPr/>
        </p:nvSpPr>
        <p:spPr bwMode="auto">
          <a:xfrm>
            <a:off x="3203575" y="5954713"/>
            <a:ext cx="5761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>
            <a:spAutoFit/>
          </a:bodyPr>
          <a:lstStyle/>
          <a:p>
            <a:pPr algn="r"/>
            <a:r>
              <a:rPr lang="en-GB" sz="1200" b="1" i="1">
                <a:solidFill>
                  <a:srgbClr val="0000FF"/>
                </a:solidFill>
              </a:rPr>
              <a:t>Foodbank is a registered charity in England And Wales.</a:t>
            </a:r>
          </a:p>
          <a:p>
            <a:pPr algn="r"/>
            <a:r>
              <a:rPr lang="en-GB" sz="1200">
                <a:solidFill>
                  <a:srgbClr val="0000FF"/>
                </a:solidFill>
              </a:rPr>
              <a:t>Charity Number 1110522 - Reg. Ltd. </a:t>
            </a:r>
          </a:p>
          <a:p>
            <a:pPr algn="r"/>
            <a:r>
              <a:rPr lang="en-GB" sz="1200">
                <a:solidFill>
                  <a:srgbClr val="0000FF"/>
                </a:solidFill>
              </a:rPr>
              <a:t>Co. Number: 5434524 - Reg. in England &amp; Wales</a:t>
            </a:r>
          </a:p>
        </p:txBody>
      </p:sp>
      <p:sp>
        <p:nvSpPr>
          <p:cNvPr id="109577" name="TextBox 4"/>
          <p:cNvSpPr txBox="1">
            <a:spLocks noChangeArrowheads="1"/>
          </p:cNvSpPr>
          <p:nvPr/>
        </p:nvSpPr>
        <p:spPr bwMode="auto">
          <a:xfrm>
            <a:off x="3230563" y="5235575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>
            <a:spAutoFit/>
          </a:bodyPr>
          <a:lstStyle/>
          <a:p>
            <a:pPr algn="ctr"/>
            <a:r>
              <a:rPr lang="en-GB" sz="2000" i="1" dirty="0">
                <a:solidFill>
                  <a:srgbClr val="FF0000"/>
                </a:solidFill>
                <a:latin typeface="Arial Narrow" pitchFamily="34" charset="0"/>
              </a:rPr>
              <a:t>Donations can be made via the box in the church foyer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6" b="97744" l="750" r="99875">
                        <a14:foregroundMark x1="5125" y1="77256" x2="30000" y2="83083"/>
                        <a14:foregroundMark x1="3875" y1="94549" x2="99875" y2="97932"/>
                        <a14:foregroundMark x1="64750" y1="85150" x2="86875" y2="85150"/>
                        <a14:foregroundMark x1="33250" y1="81579" x2="52750" y2="82331"/>
                        <a14:foregroundMark x1="750" y1="75752" x2="9375" y2="77820"/>
                        <a14:foregroundMark x1="37375" y1="67293" x2="40000" y2="67669"/>
                        <a14:foregroundMark x1="59375" y1="70113" x2="59375" y2="70113"/>
                        <a14:foregroundMark x1="60500" y1="69925" x2="60500" y2="69925"/>
                        <a14:foregroundMark x1="60125" y1="68045" x2="60125" y2="68045"/>
                        <a14:foregroundMark x1="48250" y1="67481" x2="48250" y2="67481"/>
                        <a14:foregroundMark x1="67750" y1="41917" x2="67750" y2="41917"/>
                        <a14:foregroundMark x1="66375" y1="30451" x2="66375" y2="30451"/>
                        <a14:foregroundMark x1="66250" y1="21617" x2="66250" y2="21617"/>
                        <a14:foregroundMark x1="66250" y1="15789" x2="66250" y2="15789"/>
                        <a14:foregroundMark x1="66125" y1="12406" x2="66125" y2="12406"/>
                        <a14:foregroundMark x1="66125" y1="11466" x2="66375" y2="17105"/>
                        <a14:foregroundMark x1="66375" y1="20489" x2="66375" y2="24060"/>
                        <a14:foregroundMark x1="66875" y1="30451" x2="67625" y2="41165"/>
                        <a14:foregroundMark x1="65750" y1="17669" x2="66000" y2="19925"/>
                        <a14:foregroundMark x1="66500" y1="26692" x2="66500" y2="29511"/>
                        <a14:foregroundMark x1="67375" y1="41353" x2="67375" y2="41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5437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948" y="143179"/>
            <a:ext cx="88569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Communion Offering:</a:t>
            </a:r>
          </a:p>
          <a:p>
            <a:pPr marL="982663" marR="0" lvl="0" indent="-982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  <a:p>
            <a:pPr marL="809625" lvl="0" indent="-809625">
              <a:defRPr/>
            </a:pPr>
            <a:r>
              <a:rPr lang="en-GB" sz="1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marL="809625" indent="-809625"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  <a:p>
            <a:pPr>
              <a:defRPr/>
            </a:pPr>
            <a:br>
              <a:rPr lang="en-GB" sz="32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GB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April:  </a:t>
            </a:r>
            <a:r>
              <a:rPr lang="en-GB" sz="3200" dirty="0">
                <a:latin typeface="Arial Narrow" panose="020B0606020202030204" pitchFamily="34" charset="0"/>
              </a:rPr>
              <a:t>Agape Fund</a:t>
            </a:r>
          </a:p>
          <a:p>
            <a:pPr marL="809625" indent="-809625">
              <a:defRPr/>
            </a:pPr>
            <a:r>
              <a:rPr lang="en-GB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May:  </a:t>
            </a:r>
            <a:r>
              <a:rPr lang="en-GB" sz="3200" dirty="0">
                <a:latin typeface="Arial Narrow" panose="020B0606020202030204" pitchFamily="34" charset="0"/>
              </a:rPr>
              <a:t>Weston Street Pastors</a:t>
            </a:r>
          </a:p>
          <a:p>
            <a:pPr>
              <a:defRPr/>
            </a:pPr>
            <a:r>
              <a:rPr lang="en-GB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June:  </a:t>
            </a:r>
            <a:r>
              <a:rPr lang="en-GB" sz="3200" dirty="0">
                <a:latin typeface="Arial Narrow" panose="020B0606020202030204" pitchFamily="34" charset="0"/>
              </a:rPr>
              <a:t>Agape Fund</a:t>
            </a:r>
          </a:p>
          <a:p>
            <a:pPr marL="809625" indent="-809625">
              <a:defRPr/>
            </a:pPr>
            <a:r>
              <a:rPr lang="en-GB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July:  </a:t>
            </a:r>
            <a:r>
              <a:rPr lang="en-GB" sz="3200" dirty="0">
                <a:latin typeface="Arial Narrow" panose="020B0606020202030204" pitchFamily="34" charset="0"/>
              </a:rPr>
              <a:t>Weston Food Bank</a:t>
            </a:r>
          </a:p>
          <a:p>
            <a:pPr marL="809625" indent="-809625">
              <a:defRPr/>
            </a:pPr>
            <a:endParaRPr lang="en-GB" sz="3200" dirty="0">
              <a:latin typeface="Arial Narrow" panose="020B0606020202030204" pitchFamily="34" charset="0"/>
            </a:endParaRPr>
          </a:p>
          <a:p>
            <a:pPr marL="809625" indent="-809625">
              <a:defRPr/>
            </a:pPr>
            <a:endParaRPr lang="en-GB" sz="3200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2B582-E1F8-8ECB-BCFE-16C8959490BC}"/>
              </a:ext>
            </a:extLst>
          </p:cNvPr>
          <p:cNvSpPr txBox="1"/>
          <p:nvPr/>
        </p:nvSpPr>
        <p:spPr>
          <a:xfrm>
            <a:off x="-5437112" y="1988840"/>
            <a:ext cx="51125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January   	Somewhere To Go</a:t>
            </a:r>
          </a:p>
          <a:p>
            <a:r>
              <a:rPr lang="en-GB" dirty="0"/>
              <a:t>Feb		Agape</a:t>
            </a:r>
          </a:p>
          <a:p>
            <a:r>
              <a:rPr lang="en-GB" dirty="0"/>
              <a:t>Mar		Home for Good</a:t>
            </a:r>
          </a:p>
          <a:p>
            <a:r>
              <a:rPr lang="en-GB" dirty="0"/>
              <a:t>Apr	              Agape Fund</a:t>
            </a:r>
          </a:p>
          <a:p>
            <a:r>
              <a:rPr lang="en-GB" dirty="0"/>
              <a:t>May		Weston Street Pastors</a:t>
            </a:r>
          </a:p>
          <a:p>
            <a:r>
              <a:rPr lang="en-GB" dirty="0"/>
              <a:t>June		Agape Fund</a:t>
            </a:r>
          </a:p>
          <a:p>
            <a:r>
              <a:rPr lang="en-GB" dirty="0"/>
              <a:t>July 		Weston Food Bank</a:t>
            </a:r>
          </a:p>
          <a:p>
            <a:r>
              <a:rPr lang="en-GB" dirty="0"/>
              <a:t>August		Agape Fund</a:t>
            </a:r>
          </a:p>
          <a:p>
            <a:r>
              <a:rPr lang="en-GB" dirty="0"/>
              <a:t>September	Operation Agri Harvest Appeal</a:t>
            </a:r>
          </a:p>
          <a:p>
            <a:r>
              <a:rPr lang="en-GB" dirty="0"/>
              <a:t>October		Agape Fund. </a:t>
            </a:r>
          </a:p>
          <a:p>
            <a:r>
              <a:rPr lang="en-GB" dirty="0"/>
              <a:t>November	Christians Against Poverty</a:t>
            </a:r>
          </a:p>
          <a:p>
            <a:r>
              <a:rPr lang="en-GB" dirty="0"/>
              <a:t>December	Agape Fund </a:t>
            </a:r>
          </a:p>
        </p:txBody>
      </p:sp>
    </p:spTree>
    <p:extLst>
      <p:ext uri="{BB962C8B-B14F-4D97-AF65-F5344CB8AC3E}">
        <p14:creationId xmlns:p14="http://schemas.microsoft.com/office/powerpoint/2010/main" val="10962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 Ladies Group bl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14656"/>
            <a:ext cx="9060038" cy="6166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135159"/>
            <a:ext cx="3336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</a:t>
            </a:r>
            <a:r>
              <a:rPr lang="en-US" b="1" baseline="30000" dirty="0"/>
              <a:t>th</a:t>
            </a:r>
            <a:r>
              <a:rPr lang="en-US" b="1" dirty="0"/>
              <a:t> April – Bible Characters</a:t>
            </a:r>
          </a:p>
          <a:p>
            <a:r>
              <a:rPr lang="en-US" b="1" dirty="0"/>
              <a:t>                    (Maureen Price)</a:t>
            </a:r>
          </a:p>
          <a:p>
            <a:endParaRPr lang="en-US" b="1" dirty="0"/>
          </a:p>
          <a:p>
            <a:r>
              <a:rPr lang="en-US" b="1" dirty="0"/>
              <a:t>12</a:t>
            </a:r>
            <a:r>
              <a:rPr lang="en-US" b="1" baseline="30000" dirty="0"/>
              <a:t>th</a:t>
            </a:r>
            <a:r>
              <a:rPr lang="en-US" b="1" dirty="0"/>
              <a:t> May – Ukulele Group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5222" y="1765827"/>
            <a:ext cx="276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UPCOMING EVENTS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5E0B3-C8FF-8000-4967-5216942FB0C0}"/>
              </a:ext>
            </a:extLst>
          </p:cNvPr>
          <p:cNvSpPr txBox="1"/>
          <p:nvPr/>
        </p:nvSpPr>
        <p:spPr>
          <a:xfrm>
            <a:off x="-2940671" y="240451"/>
            <a:ext cx="2736304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Jan – Harvest – Maureen Price</a:t>
            </a:r>
          </a:p>
          <a:p>
            <a:endParaRPr lang="en-US" dirty="0"/>
          </a:p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Feb – Making Feature Film – Marion Robinson</a:t>
            </a:r>
          </a:p>
          <a:p>
            <a:r>
              <a:rPr lang="en-GB" dirty="0"/>
              <a:t>17</a:t>
            </a:r>
            <a:r>
              <a:rPr lang="en-GB" baseline="30000" dirty="0"/>
              <a:t>th</a:t>
            </a:r>
            <a:r>
              <a:rPr lang="en-GB" dirty="0"/>
              <a:t> Feb – Preparation for service on 25.3.25</a:t>
            </a:r>
          </a:p>
          <a:p>
            <a:endParaRPr lang="en-GB" dirty="0"/>
          </a:p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Mar – Favourite Hymns – Members</a:t>
            </a:r>
          </a:p>
          <a:p>
            <a:r>
              <a:rPr lang="en-GB" dirty="0"/>
              <a:t>17</a:t>
            </a:r>
            <a:r>
              <a:rPr lang="en-GB" baseline="30000" dirty="0"/>
              <a:t>th</a:t>
            </a:r>
            <a:r>
              <a:rPr lang="en-GB" dirty="0"/>
              <a:t> Mar – Afternoon Tea</a:t>
            </a:r>
          </a:p>
          <a:p>
            <a:endParaRPr lang="en-GB" dirty="0"/>
          </a:p>
          <a:p>
            <a:r>
              <a:rPr lang="en-GB" dirty="0"/>
              <a:t>7th Apr – Bay Tree School – Ruth Fuller</a:t>
            </a:r>
          </a:p>
          <a:p>
            <a:r>
              <a:rPr lang="en-GB" dirty="0"/>
              <a:t>28</a:t>
            </a:r>
            <a:r>
              <a:rPr lang="en-GB" baseline="30000" dirty="0"/>
              <a:t>th</a:t>
            </a:r>
            <a:r>
              <a:rPr lang="en-GB" dirty="0"/>
              <a:t> Apr – Bible Characters – Maureen Price</a:t>
            </a:r>
          </a:p>
          <a:p>
            <a:endParaRPr lang="en-GB" dirty="0"/>
          </a:p>
          <a:p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May – Music – Ukulele Group</a:t>
            </a:r>
          </a:p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May – Devotional – Liz Squires</a:t>
            </a:r>
          </a:p>
          <a:p>
            <a:endParaRPr lang="en-GB" dirty="0"/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Jun – Treasure Hunt – Hilary</a:t>
            </a:r>
          </a:p>
          <a:p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Jun – Clangers – Jane Ridge</a:t>
            </a:r>
          </a:p>
          <a:p>
            <a:endParaRPr lang="en-GB" dirty="0"/>
          </a:p>
          <a:p>
            <a:r>
              <a:rPr lang="en-GB" dirty="0"/>
              <a:t>7</a:t>
            </a:r>
            <a:r>
              <a:rPr lang="en-GB" baseline="30000" dirty="0"/>
              <a:t>th</a:t>
            </a:r>
            <a:r>
              <a:rPr lang="en-GB" dirty="0"/>
              <a:t> Jul – Cricket</a:t>
            </a:r>
          </a:p>
          <a:p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Jul - AGM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4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000">
        <p14:switch dir="r"/>
      </p:transition>
    </mc:Choice>
    <mc:Fallback xmlns="">
      <p:transition spd="slow" advTm="2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www.stlsocial.org/wp-content/uploads/2011/08/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5" y="4115992"/>
            <a:ext cx="3092054" cy="118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0617" y="5319712"/>
            <a:ext cx="8566952" cy="681038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0" tIns="34262" rIns="68520" bIns="34262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560" y="1110517"/>
            <a:ext cx="5767313" cy="99252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lIns="68520" tIns="34262" rIns="68520" bIns="34262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 w="0"/>
                <a:solidFill>
                  <a:srgbClr val="2D2D8A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MEN’S Group</a:t>
            </a:r>
            <a:endParaRPr kumimoji="0" lang="en-US" sz="4950" b="1" i="0" u="none" strike="noStrike" kern="0" cap="all" spc="0" normalizeH="0" baseline="0" noProof="0" dirty="0">
              <a:ln w="0"/>
              <a:solidFill>
                <a:srgbClr val="2D2D8A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7525" name="TextBox 8"/>
          <p:cNvSpPr txBox="1">
            <a:spLocks noChangeArrowheads="1"/>
          </p:cNvSpPr>
          <p:nvPr/>
        </p:nvSpPr>
        <p:spPr bwMode="auto">
          <a:xfrm>
            <a:off x="1357314" y="964408"/>
            <a:ext cx="3589735" cy="34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0" tIns="34262" rIns="68520" bIns="34262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Clarence Park Baptist Church </a:t>
            </a:r>
          </a:p>
        </p:txBody>
      </p:sp>
      <p:sp>
        <p:nvSpPr>
          <p:cNvPr id="107526" name="TextBox 10"/>
          <p:cNvSpPr txBox="1">
            <a:spLocks noChangeArrowheads="1"/>
          </p:cNvSpPr>
          <p:nvPr/>
        </p:nvSpPr>
        <p:spPr bwMode="auto">
          <a:xfrm>
            <a:off x="688019" y="5345990"/>
            <a:ext cx="7767961" cy="62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20" tIns="34262" rIns="68520" bIns="3426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Please contact 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Wedlake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07516460348 for any clarification of dates, times, lifts needed etc….or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via the church office@cpbc.co.uk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7527" name="Rectangle 2"/>
          <p:cNvSpPr>
            <a:spLocks noChangeArrowheads="1"/>
          </p:cNvSpPr>
          <p:nvPr/>
        </p:nvSpPr>
        <p:spPr bwMode="auto">
          <a:xfrm>
            <a:off x="5768090" y="1240339"/>
            <a:ext cx="2800350" cy="131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0" tIns="34262" rIns="68520" bIns="3426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Meet the </a:t>
            </a:r>
            <a:b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en-GB" sz="27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rd</a:t>
            </a: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Tuesday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 every month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18812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407791"/>
              </p:ext>
            </p:extLst>
          </p:nvPr>
        </p:nvGraphicFramePr>
        <p:xfrm>
          <a:off x="376266" y="2296920"/>
          <a:ext cx="14750860" cy="2194560"/>
        </p:xfrm>
        <a:graphic>
          <a:graphicData uri="http://schemas.openxmlformats.org/drawingml/2006/table">
            <a:tbl>
              <a:tblPr/>
              <a:tblGrid>
                <a:gridCol w="14750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Coming up….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u="sng" dirty="0">
                          <a:solidFill>
                            <a:srgbClr val="FF0000"/>
                          </a:solidFill>
                        </a:rPr>
                        <a:t>Tuesday 20th  May </a:t>
                      </a:r>
                      <a:r>
                        <a:rPr lang="en-GB" sz="2100" b="1" dirty="0">
                          <a:solidFill>
                            <a:srgbClr val="FF0000"/>
                          </a:solidFill>
                        </a:rPr>
                        <a:t>@ </a:t>
                      </a:r>
                      <a:r>
                        <a:rPr lang="en-GB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7pm   COCO International Buffet in James Street.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charset="0"/>
                        </a:rPr>
                        <a:t>£19.99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43563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4122966" y="6943885"/>
          <a:ext cx="6290443" cy="104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9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r"/>
                      <a:endParaRPr lang="en-GB" sz="27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700" b="1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2604D7-8E84-C51E-F0BA-98CF5DFA13BC}"/>
              </a:ext>
            </a:extLst>
          </p:cNvPr>
          <p:cNvSpPr txBox="1"/>
          <p:nvPr/>
        </p:nvSpPr>
        <p:spPr>
          <a:xfrm>
            <a:off x="-4192505" y="847501"/>
            <a:ext cx="3664252" cy="12557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Tuesday 18th 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..7pm..Esther from WESTON HOSPICECARE re £340 donation…. + KILLER SKITTLES for the “One ball trophy”…. At Coach House Locking… …..+ 2 course “Hot Food”.... £11.00…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MARCH..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Tuesday18th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...7pm….SKITTLES CHALLENGE!!… for the “Wonky Skittle Trophy” +2 course “Hot Food”..... £11.00 at The Coach House Locking…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APRIL…..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Saturday 5th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 9am…PRAYER BREAKFAST at C.P.B.C…. £5 …….Keith Newport…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15th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6.30pm .. OUTSIDE VISIT…. BANWELL FIRE STATION …. 7.45pm 2 course “Hot Food”.. £11.00 at The Coach House Locking + KILLER SKITTLES for the “One ball trophy”….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MAY….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20th 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 7pm COCO International BUFFET in James Street …. £19.99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JUNE…. Tu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esday 17th 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 7pm… BBQ……Ray Thomas…….£5….. Venue…. 10 Manor Grange, </a:t>
            </a:r>
            <a:r>
              <a:rPr kumimoji="0" lang="en-GB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Bleadon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WsM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BS24 0QJ… …..“Hoop La 10” Challenge Trophy….. ………… Bring your own liquid refreshment……………………PTO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JULY……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Saturday 5th 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…..9am…..PRAYER BREAKFAST at C.P.B.C.. £5….Kevin Speakman.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15th……..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6.30pm.. LAWN BOWLS at Clarence Bowling Club….. ..Green fees and refreshments afterwards…..£10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AUGUST……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19th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 7pm….BBQ……. Hugh Weeks……….. £5…… ….”BRING A FRIEND NIGHT” +.. “Hoop La 10” Challenge Trophy…… Venue…. 11 Clifton Road </a:t>
            </a:r>
            <a:r>
              <a:rPr kumimoji="0" lang="en-GB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WsM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BS23 1BJ…. ………….. Bring your own liquid refreshment……………….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SEPTEMBER…..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Tuesday 16th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7pm….CURRY NIGHT….</a:t>
            </a:r>
            <a:r>
              <a:rPr kumimoji="0" lang="en-GB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ZAC’S..Whitecross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Rd.. WSM. (Hopefully 3 courses £15.95 ).....corkage free……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OCTOBER….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Saturday 4th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……9am.. PRAYER BREAKFAST at C.P.B.C £5 …. Ray Thomas.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Tu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esday 21st….. 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7pm.. TALK…Steve Christian…….Coach House Locking.. +Hot Food…. 2 courses £11….Plus ”Killer Skittles” for the “One Ball Trophy”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NOVEMBER…..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18th…. 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7pm…..QUIZ…..Kevin Speakman … Coach House Locking .. +Hot Food …2 courses £11….. Plus …”Killer </a:t>
            </a:r>
            <a:r>
              <a:rPr kumimoji="0" lang="en-GB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skittles”for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“One Ball Trophy”.....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DECEMBER…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Saturday 6th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 9am….PRAYER BREAKFAST at C.P.B.C. £5 ….. Peter Price...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16th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 7pm.. CHRISTMAS MEAL… TO BE ANNOUNCED..... £ ? </a:t>
            </a:r>
          </a:p>
        </p:txBody>
      </p:sp>
    </p:spTree>
    <p:extLst>
      <p:ext uri="{BB962C8B-B14F-4D97-AF65-F5344CB8AC3E}">
        <p14:creationId xmlns:p14="http://schemas.microsoft.com/office/powerpoint/2010/main" val="314090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eelOff"/>
      </p:transition>
    </mc:Choice>
    <mc:Fallback xmlns="">
      <p:transition spd="slow" advTm="1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purple invitation&#10;&#10;AI-generated content may be incorrect.">
            <a:extLst>
              <a:ext uri="{FF2B5EF4-FFF2-40B4-BE49-F238E27FC236}">
                <a16:creationId xmlns:a16="http://schemas.microsoft.com/office/drawing/2014/main" id="{75309109-8288-7947-B508-B8B98F45A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67"/>
            <a:ext cx="9144000" cy="646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tone building with a couple of cars parked in front of it&#10;&#10;Description automatically generated with low confidence">
            <a:extLst>
              <a:ext uri="{FF2B5EF4-FFF2-40B4-BE49-F238E27FC236}">
                <a16:creationId xmlns:a16="http://schemas.microsoft.com/office/drawing/2014/main" id="{C29ED7E0-E06D-1975-C4C0-0DE4928AE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r="11725"/>
          <a:stretch/>
        </p:blipFill>
        <p:spPr>
          <a:xfrm>
            <a:off x="139700" y="356012"/>
            <a:ext cx="3866835" cy="5613401"/>
          </a:xfrm>
          <a:prstGeom prst="rect">
            <a:avLst/>
          </a:prstGeom>
        </p:spPr>
      </p:pic>
      <p:pic>
        <p:nvPicPr>
          <p:cNvPr id="1026" name="Picture 2" descr="Notice Sheet 29th January – Dalton Parish – The Parish of Dalton and  Ireleth with Askam">
            <a:extLst>
              <a:ext uri="{FF2B5EF4-FFF2-40B4-BE49-F238E27FC236}">
                <a16:creationId xmlns:a16="http://schemas.microsoft.com/office/drawing/2014/main" id="{8BFC7DBB-0D7A-DEC0-2C54-2221F6F6D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171400"/>
            <a:ext cx="3002747" cy="28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9A5B5A-EE4B-E906-6FF8-052A7F42049B}"/>
              </a:ext>
            </a:extLst>
          </p:cNvPr>
          <p:cNvSpPr txBox="1"/>
          <p:nvPr/>
        </p:nvSpPr>
        <p:spPr>
          <a:xfrm>
            <a:off x="4252" y="6334780"/>
            <a:ext cx="9174021" cy="52322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WORSHIP</a:t>
            </a:r>
            <a:r>
              <a:rPr lang="en-GB" sz="2400" b="1" dirty="0">
                <a:solidFill>
                  <a:schemeClr val="bg1"/>
                </a:solidFill>
              </a:rPr>
              <a:t> God     </a:t>
            </a:r>
            <a:r>
              <a:rPr lang="en-GB" sz="2800" b="1" dirty="0">
                <a:solidFill>
                  <a:schemeClr val="bg1"/>
                </a:solidFill>
              </a:rPr>
              <a:t>GROW</a:t>
            </a:r>
            <a:r>
              <a:rPr lang="en-GB" sz="2400" b="1" dirty="0">
                <a:solidFill>
                  <a:schemeClr val="bg1"/>
                </a:solidFill>
              </a:rPr>
              <a:t> Together      </a:t>
            </a:r>
            <a:r>
              <a:rPr lang="en-GB" sz="2800" b="1" dirty="0">
                <a:solidFill>
                  <a:schemeClr val="bg1"/>
                </a:solidFill>
              </a:rPr>
              <a:t>SERVE</a:t>
            </a:r>
            <a:r>
              <a:rPr lang="en-GB" sz="2400" b="1" dirty="0">
                <a:solidFill>
                  <a:schemeClr val="bg1"/>
                </a:solidFill>
              </a:rPr>
              <a:t> Others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AF519B-0E00-030D-DD75-B9931E62F1A4}"/>
              </a:ext>
            </a:extLst>
          </p:cNvPr>
          <p:cNvSpPr txBox="1"/>
          <p:nvPr/>
        </p:nvSpPr>
        <p:spPr>
          <a:xfrm>
            <a:off x="3981878" y="2302907"/>
            <a:ext cx="50946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Don’t forget to pick up your notice sheet in the foyer,</a:t>
            </a:r>
          </a:p>
          <a:p>
            <a:pPr algn="ctr"/>
            <a:r>
              <a:rPr lang="en-GB" sz="2800" dirty="0"/>
              <a:t> which lists activities taking  place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or find a copy</a:t>
            </a:r>
          </a:p>
          <a:p>
            <a:pPr algn="ctr"/>
            <a:r>
              <a:rPr lang="en-GB" sz="2800" dirty="0"/>
              <a:t> on the church website.</a:t>
            </a:r>
          </a:p>
          <a:p>
            <a:pPr algn="ctr"/>
            <a:endParaRPr lang="en-GB" sz="2800" dirty="0"/>
          </a:p>
          <a:p>
            <a:pPr algn="ctr"/>
            <a:r>
              <a:rPr lang="en-GB" sz="1600" dirty="0"/>
              <a:t>If you are holding activities which you want included in the notice sheet please speak to Julie Dawkins</a:t>
            </a:r>
          </a:p>
        </p:txBody>
      </p:sp>
    </p:spTree>
    <p:extLst>
      <p:ext uri="{BB962C8B-B14F-4D97-AF65-F5344CB8AC3E}">
        <p14:creationId xmlns:p14="http://schemas.microsoft.com/office/powerpoint/2010/main" val="38969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tone building with a couple of cars parked in front of it&#10;&#10;Description automatically generated with low confidence">
            <a:extLst>
              <a:ext uri="{FF2B5EF4-FFF2-40B4-BE49-F238E27FC236}">
                <a16:creationId xmlns:a16="http://schemas.microsoft.com/office/drawing/2014/main" id="{C29ED7E0-E06D-1975-C4C0-0DE4928AE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r="11725"/>
          <a:stretch/>
        </p:blipFill>
        <p:spPr>
          <a:xfrm>
            <a:off x="4097761" y="0"/>
            <a:ext cx="508051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9A5B5A-EE4B-E906-6FF8-052A7F42049B}"/>
              </a:ext>
            </a:extLst>
          </p:cNvPr>
          <p:cNvSpPr txBox="1"/>
          <p:nvPr/>
        </p:nvSpPr>
        <p:spPr>
          <a:xfrm>
            <a:off x="4252" y="6334780"/>
            <a:ext cx="9174021" cy="52322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WORSHIP</a:t>
            </a:r>
            <a:r>
              <a:rPr lang="en-GB" sz="2400" b="1" dirty="0">
                <a:solidFill>
                  <a:schemeClr val="accent1"/>
                </a:solidFill>
              </a:rPr>
              <a:t> God     </a:t>
            </a:r>
            <a:r>
              <a:rPr lang="en-GB" sz="2800" b="1" dirty="0">
                <a:solidFill>
                  <a:schemeClr val="accent1"/>
                </a:solidFill>
              </a:rPr>
              <a:t>GROW</a:t>
            </a:r>
            <a:r>
              <a:rPr lang="en-GB" sz="2400" b="1" dirty="0">
                <a:solidFill>
                  <a:schemeClr val="accent1"/>
                </a:solidFill>
              </a:rPr>
              <a:t> Together      </a:t>
            </a:r>
            <a:r>
              <a:rPr lang="en-GB" sz="2800" b="1" dirty="0">
                <a:solidFill>
                  <a:schemeClr val="accent1"/>
                </a:solidFill>
              </a:rPr>
              <a:t>SERVE</a:t>
            </a:r>
            <a:r>
              <a:rPr lang="en-GB" sz="2400" b="1" dirty="0">
                <a:solidFill>
                  <a:schemeClr val="accent1"/>
                </a:solidFill>
              </a:rPr>
              <a:t> Others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C03DE-DA49-A525-0FD6-FE6F245BE568}"/>
              </a:ext>
            </a:extLst>
          </p:cNvPr>
          <p:cNvSpPr txBox="1"/>
          <p:nvPr/>
        </p:nvSpPr>
        <p:spPr>
          <a:xfrm>
            <a:off x="64432" y="2708920"/>
            <a:ext cx="36827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 are so glad you joined us today!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Please sign our Visitors Book in the entrance and take our greetings to your home church.</a:t>
            </a:r>
            <a:endParaRPr lang="en-GB" sz="2800" b="1" dirty="0"/>
          </a:p>
        </p:txBody>
      </p:sp>
      <p:pic>
        <p:nvPicPr>
          <p:cNvPr id="2" name="Picture 1" descr="visitor management system icon - Clip Art Library">
            <a:extLst>
              <a:ext uri="{FF2B5EF4-FFF2-40B4-BE49-F238E27FC236}">
                <a16:creationId xmlns:a16="http://schemas.microsoft.com/office/drawing/2014/main" id="{BACF82E4-08F4-40F2-5EC9-DCCEBF37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99" b="89848" l="7422" r="92578">
                        <a14:foregroundMark x1="38281" y1="6599" x2="38281" y2="6599"/>
                        <a14:foregroundMark x1="7422" y1="31980" x2="7422" y2="31980"/>
                        <a14:foregroundMark x1="39453" y1="22335" x2="39453" y2="22335"/>
                        <a14:foregroundMark x1="92578" y1="77157" x2="92578" y2="77157"/>
                        <a14:foregroundMark x1="39453" y1="15228" x2="39453" y2="15228"/>
                        <a14:foregroundMark x1="45313" y1="55330" x2="52734" y2="36041"/>
                        <a14:foregroundMark x1="20313" y1="58883" x2="35547" y2="50761"/>
                        <a14:foregroundMark x1="17578" y1="35025" x2="32813" y2="35025"/>
                        <a14:foregroundMark x1="8594" y1="37056" x2="8594" y2="37056"/>
                        <a14:foregroundMark x1="8594" y1="37056" x2="10156" y2="57868"/>
                        <a14:foregroundMark x1="10156" y1="57868" x2="18750" y2="71574"/>
                        <a14:foregroundMark x1="18750" y1="71574" x2="21094" y2="71574"/>
                        <a14:foregroundMark x1="34375" y1="10152" x2="37891" y2="30457"/>
                        <a14:foregroundMark x1="40234" y1="21320" x2="39844" y2="34010"/>
                        <a14:foregroundMark x1="34766" y1="25381" x2="52734" y2="21320"/>
                        <a14:foregroundMark x1="35156" y1="23350" x2="42188" y2="23350"/>
                        <a14:foregroundMark x1="45703" y1="15736" x2="61328" y2="15736"/>
                        <a14:foregroundMark x1="61328" y1="15736" x2="70703" y2="17259"/>
                        <a14:foregroundMark x1="73047" y1="17259" x2="74219" y2="25381"/>
                        <a14:foregroundMark x1="9375" y1="16751" x2="24609" y2="16751"/>
                        <a14:foregroundMark x1="37891" y1="72081" x2="21484" y2="71066"/>
                        <a14:foregroundMark x1="56641" y1="71574" x2="38281" y2="71574"/>
                        <a14:foregroundMark x1="19922" y1="70558" x2="10938" y2="70558"/>
                        <a14:foregroundMark x1="9375" y1="71574" x2="19922" y2="72081"/>
                        <a14:foregroundMark x1="36328" y1="22843" x2="45703" y2="23350"/>
                        <a14:foregroundMark x1="20313" y1="54822" x2="44922" y2="40609"/>
                        <a14:foregroundMark x1="37891" y1="18782" x2="36719" y2="23858"/>
                        <a14:foregroundMark x1="47656" y1="27411" x2="68750" y2="27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8" y="28848"/>
            <a:ext cx="4176464" cy="321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ne building with a couple of cars parked in front of it&#10;&#10;Description automatically generated with low confidence">
            <a:extLst>
              <a:ext uri="{FF2B5EF4-FFF2-40B4-BE49-F238E27FC236}">
                <a16:creationId xmlns:a16="http://schemas.microsoft.com/office/drawing/2014/main" id="{85FB7505-57F2-48F0-B500-BB0AC5717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r="11725"/>
          <a:stretch/>
        </p:blipFill>
        <p:spPr>
          <a:xfrm>
            <a:off x="4097761" y="0"/>
            <a:ext cx="508051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0ED99A-FEC8-4017-A0B8-4588FA42EF86}"/>
              </a:ext>
            </a:extLst>
          </p:cNvPr>
          <p:cNvSpPr/>
          <p:nvPr/>
        </p:nvSpPr>
        <p:spPr>
          <a:xfrm>
            <a:off x="0" y="0"/>
            <a:ext cx="4139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0" y="2287117"/>
            <a:ext cx="184569" cy="36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682" rIns="91360" bIns="45682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55B5F6-CF5F-42EA-A4A8-E4A6EBB7EB8B}"/>
              </a:ext>
            </a:extLst>
          </p:cNvPr>
          <p:cNvSpPr txBox="1"/>
          <p:nvPr/>
        </p:nvSpPr>
        <p:spPr>
          <a:xfrm>
            <a:off x="4251" y="6282439"/>
            <a:ext cx="9174021" cy="52322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WORSHIP</a:t>
            </a:r>
            <a:r>
              <a:rPr lang="en-GB" sz="2400" b="1" dirty="0">
                <a:solidFill>
                  <a:schemeClr val="accent1"/>
                </a:solidFill>
              </a:rPr>
              <a:t> God     </a:t>
            </a:r>
            <a:r>
              <a:rPr lang="en-GB" sz="2800" b="1" dirty="0">
                <a:solidFill>
                  <a:schemeClr val="accent1"/>
                </a:solidFill>
              </a:rPr>
              <a:t>GROW</a:t>
            </a:r>
            <a:r>
              <a:rPr lang="en-GB" sz="2400" b="1" dirty="0">
                <a:solidFill>
                  <a:schemeClr val="accent1"/>
                </a:solidFill>
              </a:rPr>
              <a:t> Together      </a:t>
            </a:r>
            <a:r>
              <a:rPr lang="en-GB" sz="2800" b="1" dirty="0">
                <a:solidFill>
                  <a:schemeClr val="accent1"/>
                </a:solidFill>
              </a:rPr>
              <a:t>SERVE</a:t>
            </a:r>
            <a:r>
              <a:rPr lang="en-GB" sz="2400" b="1" dirty="0">
                <a:solidFill>
                  <a:schemeClr val="accent1"/>
                </a:solidFill>
              </a:rPr>
              <a:t> Others</a:t>
            </a:r>
          </a:p>
        </p:txBody>
      </p:sp>
      <p:pic>
        <p:nvPicPr>
          <p:cNvPr id="11" name="Picture 3" descr="Induction Loop">
            <a:extLst>
              <a:ext uri="{FF2B5EF4-FFF2-40B4-BE49-F238E27FC236}">
                <a16:creationId xmlns:a16="http://schemas.microsoft.com/office/drawing/2014/main" id="{0A5B316E-F792-495A-AC1B-EF103071E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3" y="1595180"/>
            <a:ext cx="2891195" cy="28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FBE23E3E-B476-4593-B423-C9A684E2A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487" y="447435"/>
            <a:ext cx="4278289" cy="106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826" tIns="39413" rIns="78826" bIns="39413">
            <a:spAutoFit/>
          </a:bodyPr>
          <a:lstStyle/>
          <a:p>
            <a:pPr marL="0" marR="0" lvl="0" indent="0" algn="ctr" defTabSz="788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An induction loop system is provided.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28142B63-D35A-4FBC-B4B3-423AB8C57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6268" y="4496445"/>
            <a:ext cx="4392488" cy="155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826" tIns="39413" rIns="78826" bIns="39413">
            <a:spAutoFit/>
          </a:bodyPr>
          <a:lstStyle/>
          <a:p>
            <a:pPr marL="0" marR="0" lvl="0" indent="0" algn="ctr" defTabSz="788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Please switch 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your hearing aid 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to the ‘T’ Position 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for reception.</a:t>
            </a:r>
          </a:p>
        </p:txBody>
      </p:sp>
    </p:spTree>
    <p:extLst>
      <p:ext uri="{BB962C8B-B14F-4D97-AF65-F5344CB8AC3E}">
        <p14:creationId xmlns:p14="http://schemas.microsoft.com/office/powerpoint/2010/main" val="21873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FD3091C-C2F9-2F36-E6DE-920345D99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3" y="206933"/>
            <a:ext cx="1382006" cy="11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00E6D-D115-6603-27E6-EAF3855D1DB7}"/>
              </a:ext>
            </a:extLst>
          </p:cNvPr>
          <p:cNvSpPr txBox="1"/>
          <p:nvPr/>
        </p:nvSpPr>
        <p:spPr>
          <a:xfrm>
            <a:off x="0" y="3720281"/>
            <a:ext cx="9144000" cy="17543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GB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do not consent to being filmed, </a:t>
            </a:r>
          </a:p>
          <a:p>
            <a:pPr algn="ctr"/>
            <a:r>
              <a:rPr kumimoji="0" lang="en-GB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then please ensure that you are sitting </a:t>
            </a:r>
          </a:p>
          <a:p>
            <a:pPr algn="ctr"/>
            <a:r>
              <a:rPr kumimoji="0" lang="en-GB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back 2 rows or in the balcony.  </a:t>
            </a:r>
          </a:p>
          <a:p>
            <a:pPr algn="ctr"/>
            <a:r>
              <a:rPr kumimoji="0" lang="en-GB" altLang="en-US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(This will ensure you are outside of the filming zone)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C75C7-76C4-A259-1705-657BCC9D5806}"/>
              </a:ext>
            </a:extLst>
          </p:cNvPr>
          <p:cNvSpPr txBox="1"/>
          <p:nvPr/>
        </p:nvSpPr>
        <p:spPr>
          <a:xfrm>
            <a:off x="-30021" y="6389833"/>
            <a:ext cx="9174021" cy="52322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WORSHIP</a:t>
            </a:r>
            <a:r>
              <a:rPr lang="en-GB" sz="2400" b="1" dirty="0">
                <a:solidFill>
                  <a:schemeClr val="accent1"/>
                </a:solidFill>
              </a:rPr>
              <a:t> God     </a:t>
            </a:r>
            <a:r>
              <a:rPr lang="en-GB" sz="2800" b="1" dirty="0">
                <a:solidFill>
                  <a:schemeClr val="accent1"/>
                </a:solidFill>
              </a:rPr>
              <a:t>GROW</a:t>
            </a:r>
            <a:r>
              <a:rPr lang="en-GB" sz="2400" b="1" dirty="0">
                <a:solidFill>
                  <a:schemeClr val="accent1"/>
                </a:solidFill>
              </a:rPr>
              <a:t> Together      </a:t>
            </a:r>
            <a:r>
              <a:rPr lang="en-GB" sz="2800" b="1" dirty="0">
                <a:solidFill>
                  <a:schemeClr val="accent1"/>
                </a:solidFill>
              </a:rPr>
              <a:t>SERVE</a:t>
            </a:r>
            <a:r>
              <a:rPr lang="en-GB" sz="2400" b="1" dirty="0">
                <a:solidFill>
                  <a:schemeClr val="accent1"/>
                </a:solidFill>
              </a:rPr>
              <a:t> Others</a:t>
            </a:r>
          </a:p>
        </p:txBody>
      </p:sp>
      <p:pic>
        <p:nvPicPr>
          <p:cNvPr id="1026" name="Picture 2" descr="live streaming - YouTube">
            <a:extLst>
              <a:ext uri="{FF2B5EF4-FFF2-40B4-BE49-F238E27FC236}">
                <a16:creationId xmlns:a16="http://schemas.microsoft.com/office/drawing/2014/main" id="{00BAF170-FA36-B654-7082-6CB1F370D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222" r="94667">
                        <a14:foregroundMark x1="8889" y1="34111" x2="10000" y2="48333"/>
                        <a14:foregroundMark x1="72889" y1="33556" x2="75444" y2="51667"/>
                        <a14:foregroundMark x1="75444" y1="51667" x2="82333" y2="53000"/>
                        <a14:foregroundMark x1="82333" y1="53000" x2="91333" y2="51444"/>
                        <a14:foregroundMark x1="91333" y1="51444" x2="94667" y2="34778"/>
                        <a14:foregroundMark x1="94667" y1="34778" x2="80222" y2="30444"/>
                        <a14:foregroundMark x1="5667" y1="61889" x2="5667" y2="61889"/>
                        <a14:foregroundMark x1="3778" y1="52444" x2="3222" y2="46111"/>
                        <a14:foregroundMark x1="17000" y1="61444" x2="17111" y2="64889"/>
                        <a14:foregroundMark x1="72222" y1="61111" x2="72222" y2="63889"/>
                        <a14:foregroundMark x1="85444" y1="61556" x2="86556" y2="60333"/>
                        <a14:foregroundMark x1="23556" y1="65556" x2="23556" y2="63556"/>
                        <a14:foregroundMark x1="32556" y1="63778" x2="32556" y2="62667"/>
                        <a14:foregroundMark x1="42778" y1="65333" x2="42778" y2="65333"/>
                        <a14:foregroundMark x1="67444" y1="64556" x2="67556" y2="63222"/>
                        <a14:backgroundMark x1="45333" y1="57111" x2="49000" y2="57000"/>
                        <a14:backgroundMark x1="25778" y1="62000" x2="25778" y2="62000"/>
                        <a14:backgroundMark x1="45333" y1="65000" x2="45333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81" b="28719"/>
          <a:stretch/>
        </p:blipFill>
        <p:spPr bwMode="auto">
          <a:xfrm>
            <a:off x="2699792" y="1328252"/>
            <a:ext cx="4824536" cy="222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8F271-3BF6-8919-AE8A-5AE4DA1443E2}"/>
              </a:ext>
            </a:extLst>
          </p:cNvPr>
          <p:cNvSpPr txBox="1"/>
          <p:nvPr/>
        </p:nvSpPr>
        <p:spPr>
          <a:xfrm>
            <a:off x="190051" y="5667375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speak to one of the Safeguarding team </a:t>
            </a:r>
            <a:b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are unsure of what to do or require further information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A160E-7CBD-03B0-5A97-A9AF6269B5C0}"/>
              </a:ext>
            </a:extLst>
          </p:cNvPr>
          <p:cNvSpPr txBox="1"/>
          <p:nvPr/>
        </p:nvSpPr>
        <p:spPr>
          <a:xfrm>
            <a:off x="1708847" y="382236"/>
            <a:ext cx="6924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Welcome to Clarence Park Baptist Church </a:t>
            </a:r>
          </a:p>
          <a:p>
            <a:pPr algn="ctr"/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service will be live-streamed</a:t>
            </a:r>
          </a:p>
        </p:txBody>
      </p:sp>
    </p:spTree>
    <p:extLst>
      <p:ext uri="{BB962C8B-B14F-4D97-AF65-F5344CB8AC3E}">
        <p14:creationId xmlns:p14="http://schemas.microsoft.com/office/powerpoint/2010/main" val="7958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ne building with a couple of cars parked in front of it&#10;&#10;Description automatically generated with low confidence">
            <a:extLst>
              <a:ext uri="{FF2B5EF4-FFF2-40B4-BE49-F238E27FC236}">
                <a16:creationId xmlns:a16="http://schemas.microsoft.com/office/drawing/2014/main" id="{85FB7505-57F2-48F0-B500-BB0AC5717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r="11725"/>
          <a:stretch/>
        </p:blipFill>
        <p:spPr>
          <a:xfrm>
            <a:off x="4097761" y="0"/>
            <a:ext cx="508051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0ED99A-FEC8-4017-A0B8-4588FA42EF86}"/>
              </a:ext>
            </a:extLst>
          </p:cNvPr>
          <p:cNvSpPr/>
          <p:nvPr/>
        </p:nvSpPr>
        <p:spPr>
          <a:xfrm>
            <a:off x="0" y="0"/>
            <a:ext cx="4139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0" y="2287117"/>
            <a:ext cx="184569" cy="36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682" rIns="91360" bIns="45682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55B5F6-CF5F-42EA-A4A8-E4A6EBB7EB8B}"/>
              </a:ext>
            </a:extLst>
          </p:cNvPr>
          <p:cNvSpPr txBox="1"/>
          <p:nvPr/>
        </p:nvSpPr>
        <p:spPr>
          <a:xfrm>
            <a:off x="4251" y="6282439"/>
            <a:ext cx="9174021" cy="52322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WORSHIP</a:t>
            </a:r>
            <a:r>
              <a:rPr lang="en-GB" sz="2400" b="1" dirty="0">
                <a:solidFill>
                  <a:schemeClr val="accent1"/>
                </a:solidFill>
              </a:rPr>
              <a:t> God     </a:t>
            </a:r>
            <a:r>
              <a:rPr lang="en-GB" sz="2800" b="1" dirty="0">
                <a:solidFill>
                  <a:schemeClr val="accent1"/>
                </a:solidFill>
              </a:rPr>
              <a:t>GROW</a:t>
            </a:r>
            <a:r>
              <a:rPr lang="en-GB" sz="2400" b="1" dirty="0">
                <a:solidFill>
                  <a:schemeClr val="accent1"/>
                </a:solidFill>
              </a:rPr>
              <a:t> Together      </a:t>
            </a:r>
            <a:r>
              <a:rPr lang="en-GB" sz="2800" b="1" dirty="0">
                <a:solidFill>
                  <a:schemeClr val="accent1"/>
                </a:solidFill>
              </a:rPr>
              <a:t>SERVE</a:t>
            </a:r>
            <a:r>
              <a:rPr lang="en-GB" sz="2400" b="1" dirty="0">
                <a:solidFill>
                  <a:schemeClr val="accent1"/>
                </a:solidFill>
              </a:rPr>
              <a:t> Others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92696"/>
            <a:ext cx="4097761" cy="3384550"/>
          </a:xfrm>
        </p:spPr>
        <p:txBody>
          <a:bodyPr/>
          <a:lstStyle/>
          <a:p>
            <a:pPr eaLnBrk="1" hangingPunct="1">
              <a:defRPr/>
            </a:pPr>
            <a:endParaRPr lang="en-GB" sz="400" b="1" baseline="18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eaLnBrk="1" hangingPunct="1">
              <a:defRPr/>
            </a:pPr>
            <a:r>
              <a:rPr lang="en-GB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  <a:t>Why not join us </a:t>
            </a:r>
          </a:p>
          <a:p>
            <a:pPr eaLnBrk="1" hangingPunct="1">
              <a:defRPr/>
            </a:pPr>
            <a:r>
              <a:rPr lang="en-GB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  <a:t>for a cuppa </a:t>
            </a:r>
          </a:p>
          <a:p>
            <a:pPr eaLnBrk="1" hangingPunct="1">
              <a:defRPr/>
            </a:pPr>
            <a:r>
              <a:rPr lang="en-GB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  <a:t>after the </a:t>
            </a:r>
          </a:p>
          <a:p>
            <a:pPr eaLnBrk="1" hangingPunct="1">
              <a:defRPr/>
            </a:pPr>
            <a:r>
              <a:rPr lang="en-GB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  <a:t>Morning service</a:t>
            </a:r>
            <a:endParaRPr lang="en-GB" sz="98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risten ITC" pitchFamily="66" charset="0"/>
            </a:endParaRPr>
          </a:p>
        </p:txBody>
      </p:sp>
      <p:pic>
        <p:nvPicPr>
          <p:cNvPr id="10" name="Picture 3" descr="C:\Users\Steve\Pictures\Microsoft Clip Organizer\004413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2376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62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3453E2-D8CA-4485-87E5-54C00AD1C499}"/>
              </a:ext>
            </a:extLst>
          </p:cNvPr>
          <p:cNvSpPr/>
          <p:nvPr/>
        </p:nvSpPr>
        <p:spPr>
          <a:xfrm>
            <a:off x="0" y="759280"/>
            <a:ext cx="9144000" cy="6098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8F5A61-C6A5-40E3-9C14-F0D114A0F6CA}"/>
              </a:ext>
            </a:extLst>
          </p:cNvPr>
          <p:cNvSpPr txBox="1"/>
          <p:nvPr/>
        </p:nvSpPr>
        <p:spPr>
          <a:xfrm>
            <a:off x="-1" y="849497"/>
            <a:ext cx="9036496" cy="1515800"/>
          </a:xfrm>
          <a:prstGeom prst="rect">
            <a:avLst/>
          </a:prstGeom>
          <a:solidFill>
            <a:schemeClr val="tx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Ways you can give financially </a:t>
            </a:r>
            <a:b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ministry and work of our church. </a:t>
            </a:r>
          </a:p>
          <a:p>
            <a:endParaRPr lang="en-GB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/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2800A5DA-4C0E-466B-8F31-C0950A0EC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04664"/>
            <a:ext cx="8784975" cy="444833"/>
          </a:xfrm>
          <a:prstGeom prst="rect">
            <a:avLst/>
          </a:prstGeom>
        </p:spPr>
        <p:txBody>
          <a:bodyPr rot="0" vert="horz" lIns="68580" tIns="34290" rIns="68580" bIns="3429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CLARENCE PARK BAPTIST CHURCH</a:t>
            </a:r>
            <a:endParaRPr lang="en-US" sz="4000" dirty="0">
              <a:effectLst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F9278F81-C3B6-4926-BD40-A4DDE0A8E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367961"/>
              </p:ext>
            </p:extLst>
          </p:nvPr>
        </p:nvGraphicFramePr>
        <p:xfrm>
          <a:off x="53750" y="3171718"/>
          <a:ext cx="8928993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7">
                  <a:extLst>
                    <a:ext uri="{9D8B030D-6E8A-4147-A177-3AD203B41FA5}">
                      <a16:colId xmlns:a16="http://schemas.microsoft.com/office/drawing/2014/main" val="209653244"/>
                    </a:ext>
                  </a:extLst>
                </a:gridCol>
                <a:gridCol w="2141934">
                  <a:extLst>
                    <a:ext uri="{9D8B030D-6E8A-4147-A177-3AD203B41FA5}">
                      <a16:colId xmlns:a16="http://schemas.microsoft.com/office/drawing/2014/main" val="318854147"/>
                    </a:ext>
                  </a:extLst>
                </a:gridCol>
                <a:gridCol w="1962522">
                  <a:extLst>
                    <a:ext uri="{9D8B030D-6E8A-4147-A177-3AD203B41FA5}">
                      <a16:colId xmlns:a16="http://schemas.microsoft.com/office/drawing/2014/main" val="11689459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56113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409352"/>
                  </a:ext>
                </a:extLst>
              </a:tr>
              <a:tr h="18451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ON-LINE BANKING</a:t>
                      </a:r>
                    </a:p>
                    <a:p>
                      <a:pPr algn="ctr"/>
                      <a:endParaRPr lang="en-GB" sz="500" b="1" dirty="0"/>
                    </a:p>
                    <a:p>
                      <a:pPr algn="ctr"/>
                      <a:endParaRPr lang="en-GB" sz="7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REGULAR GIVING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CASH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POST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70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Sort Code </a:t>
                      </a:r>
                    </a:p>
                    <a:p>
                      <a:pPr algn="ctr"/>
                      <a:r>
                        <a:rPr lang="en-GB" b="1" dirty="0"/>
                        <a:t>40-52-40 </a:t>
                      </a:r>
                    </a:p>
                    <a:p>
                      <a:pPr algn="ctr"/>
                      <a:r>
                        <a:rPr lang="en-GB" dirty="0"/>
                        <a:t>Account Number </a:t>
                      </a:r>
                      <a:r>
                        <a:rPr lang="en-GB" b="1" dirty="0"/>
                        <a:t>00035721 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Please pick up </a:t>
                      </a:r>
                    </a:p>
                    <a:p>
                      <a:pPr algn="ctr"/>
                      <a:r>
                        <a:rPr lang="en-GB" sz="1800" dirty="0"/>
                        <a:t>a standing order form or  email </a:t>
                      </a:r>
                      <a:r>
                        <a:rPr lang="en-GB" sz="1600" i="1" dirty="0">
                          <a:solidFill>
                            <a:srgbClr val="800080"/>
                          </a:solidFill>
                        </a:rPr>
                        <a:t>office@cpbc.co.uk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Please use </a:t>
                      </a:r>
                    </a:p>
                    <a:p>
                      <a:pPr algn="ctr"/>
                      <a:r>
                        <a:rPr lang="en-GB" dirty="0"/>
                        <a:t>the trays/ bags </a:t>
                      </a:r>
                    </a:p>
                    <a:p>
                      <a:pPr algn="ctr"/>
                      <a:r>
                        <a:rPr lang="en-GB" dirty="0"/>
                        <a:t>when the offering is taken during the service.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CHEQUE Payable to: </a:t>
                      </a:r>
                    </a:p>
                    <a:p>
                      <a:pPr algn="ctr"/>
                      <a:r>
                        <a:rPr lang="en-GB" sz="1400" b="0" kern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400" b="0" kern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‘Clarence Park Baptist Church’</a:t>
                      </a:r>
                      <a:br>
                        <a:rPr lang="en-US" sz="1200" b="0" kern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br>
                        <a:rPr lang="en-US" sz="1200" b="0" kern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kern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To   </a:t>
                      </a:r>
                      <a:r>
                        <a:rPr lang="en-US" sz="1200" b="0" i="1" kern="1000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Clarence Park Baptist Church, </a:t>
                      </a:r>
                    </a:p>
                    <a:p>
                      <a:pPr lvl="1"/>
                      <a:r>
                        <a:rPr lang="en-US" sz="1200" b="0" i="1" kern="1000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Walliscote Road, </a:t>
                      </a:r>
                    </a:p>
                    <a:p>
                      <a:pPr lvl="1"/>
                      <a:r>
                        <a:rPr lang="en-US" sz="1200" b="0" i="1" kern="1000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Weston-super-Mare, </a:t>
                      </a:r>
                    </a:p>
                    <a:p>
                      <a:pPr lvl="1"/>
                      <a:r>
                        <a:rPr lang="en-US" sz="1200" b="0" i="1" kern="1000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North Somerset  </a:t>
                      </a:r>
                      <a:br>
                        <a:rPr lang="en-US" sz="1200" b="0" i="1" kern="1000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i="1" kern="1000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i="1" kern="1000" dirty="0" err="1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BS23</a:t>
                      </a:r>
                      <a:r>
                        <a:rPr lang="en-US" sz="1200" b="0" i="1" kern="1000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1" kern="1000" dirty="0" err="1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1ED</a:t>
                      </a:r>
                      <a:endParaRPr lang="en-GB" sz="1200" b="0" i="1" kern="1000" dirty="0">
                        <a:solidFill>
                          <a:srgbClr val="80008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66496"/>
                  </a:ext>
                </a:extLst>
              </a:tr>
            </a:tbl>
          </a:graphicData>
        </a:graphic>
      </p:graphicFrame>
      <p:pic>
        <p:nvPicPr>
          <p:cNvPr id="19" name="Picture 2" descr="Bank Cheque Money Payment - Free image on Pixabay">
            <a:extLst>
              <a:ext uri="{FF2B5EF4-FFF2-40B4-BE49-F238E27FC236}">
                <a16:creationId xmlns:a16="http://schemas.microsoft.com/office/drawing/2014/main" id="{0BB1392F-D8CE-46C2-8EFA-103276F93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27" y="2216870"/>
            <a:ext cx="1761339" cy="176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sh Clipart Money Vector Graphics Illustrations Free - Free Clip Art Money  Black And White, HD Png Download - kindpng">
            <a:extLst>
              <a:ext uri="{FF2B5EF4-FFF2-40B4-BE49-F238E27FC236}">
                <a16:creationId xmlns:a16="http://schemas.microsoft.com/office/drawing/2014/main" id="{CA130C3B-9F91-47F8-AC5A-24A92C7C0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23" y="2235112"/>
            <a:ext cx="2203075" cy="172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lack, white, icon, indicating, sync, progress, arrows, synchronize |  Piqsels">
            <a:extLst>
              <a:ext uri="{FF2B5EF4-FFF2-40B4-BE49-F238E27FC236}">
                <a16:creationId xmlns:a16="http://schemas.microsoft.com/office/drawing/2014/main" id="{C3926CA3-E01B-4514-B2F4-CC0796096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47" y="2455514"/>
            <a:ext cx="1471212" cy="14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mall computer monitor vector clip art | Public domain vectors">
            <a:extLst>
              <a:ext uri="{FF2B5EF4-FFF2-40B4-BE49-F238E27FC236}">
                <a16:creationId xmlns:a16="http://schemas.microsoft.com/office/drawing/2014/main" id="{8A668C74-AA7A-40EA-AE92-931FC1A25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4" y="2504685"/>
            <a:ext cx="1471212" cy="133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B5E05E-9103-46CB-9284-4B565243C315}"/>
              </a:ext>
            </a:extLst>
          </p:cNvPr>
          <p:cNvSpPr/>
          <p:nvPr/>
        </p:nvSpPr>
        <p:spPr>
          <a:xfrm>
            <a:off x="0" y="0"/>
            <a:ext cx="287555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446" name="Rectangle 10"/>
          <p:cNvSpPr>
            <a:spLocks noChangeArrowheads="1"/>
          </p:cNvSpPr>
          <p:nvPr/>
        </p:nvSpPr>
        <p:spPr bwMode="auto">
          <a:xfrm>
            <a:off x="0" y="22875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0" tIns="45682" rIns="91360" bIns="45682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27414"/>
              </p:ext>
            </p:extLst>
          </p:nvPr>
        </p:nvGraphicFramePr>
        <p:xfrm>
          <a:off x="3000384" y="157118"/>
          <a:ext cx="6123154" cy="631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Like our Facebook Page</a:t>
                      </a:r>
                    </a:p>
                    <a:p>
                      <a:pPr algn="ctr"/>
                      <a:r>
                        <a:rPr lang="en-GB" sz="3200" b="0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Clarence Park Baptist Church</a:t>
                      </a:r>
                    </a:p>
                    <a:p>
                      <a:pPr algn="ctr"/>
                      <a:endParaRPr lang="en-GB" sz="1100" b="1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GB" sz="1100" b="1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Request to join our </a:t>
                      </a:r>
                    </a:p>
                    <a:p>
                      <a:pPr algn="l"/>
                      <a:r>
                        <a:rPr lang="en-GB" sz="3200" b="1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Facebook Group</a:t>
                      </a:r>
                    </a:p>
                    <a:p>
                      <a:pPr algn="ctr"/>
                      <a:r>
                        <a:rPr lang="en-GB" sz="3200" b="0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Clarence Park Baptist Church</a:t>
                      </a:r>
                    </a:p>
                    <a:p>
                      <a:pPr algn="ctr"/>
                      <a:endParaRPr lang="en-GB" sz="1600" b="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700" b="1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Visit our website</a:t>
                      </a:r>
                    </a:p>
                    <a:p>
                      <a:pPr marL="0" marR="0" lvl="0" indent="0" algn="ctr" defTabSz="913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www.cpbc.co.uk</a:t>
                      </a: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3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Watch online </a:t>
                      </a:r>
                    </a:p>
                    <a:p>
                      <a:pPr marL="0" marR="0" lvl="0" indent="0" algn="ctr" defTabSz="913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ClarenceparkTV</a:t>
                      </a:r>
                      <a:endParaRPr kumimoji="0" lang="en-GB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89909"/>
                  </a:ext>
                </a:extLst>
              </a:tr>
            </a:tbl>
          </a:graphicData>
        </a:graphic>
      </p:graphicFrame>
      <p:sp>
        <p:nvSpPr>
          <p:cNvPr id="4" name="AutoShape 2" descr="data:image/jpeg;base64,/9j/4AAQSkZJRgABAQAAAQABAAD/2wCEAAkGBxIPEBISDRAQEBUQEhAREBAQEA8QFxAQFR0WFxQVExMYHCggGBwnGxUVIjEiJTUvLi4uFx8zODMsNzQvLisBCgoKDg0OGxAQGy0kHCQsMCwsLCwvMSwsLCwsKy0sLCwsLCw0LCwsLCwsLDcsLCwsLCwsLCwsLCsrLCwsLCwsLP/AABEIAMMBAgMBIgACEQEDEQH/xAAcAAEAAQUBAQAAAAAAAAAAAAAABwEDBAUGCAL/xABMEAABAwECBQwPBQgDAQEAAAABAAIDBBESBRMhMVEGBxQ1QVRhcXORstIVIjNSU2JygYKUoaOx0fAXMnSTwSM0QpKis8LTFiThg0T/xAAZAQEAAwEBAAAAAAAAAAAAAAAAAgMEAQX/xAAqEQACAQIEBQQCAwAAAAAAAAAAAQIDEQQTMVESFCFBUiIyM6FCgWHR8P/aAAwDAQACEQMRAD8AnFERAEREAREQBERAFZnqGsFrjYqVdQI2lx3FzNRMx0bqqufi6dn3GZQZdGQZSDuAZTxZyV+iBsH4dLyRTxvlsyEsaSAeF2YKhqK05qezjki6yj7CuuDUykR4PYKZn3WNYxr5HDRZYQ3iaPOsdkGGJO2xtWLdNUY/6b4sWlYWVvU0irNXZXJIx9bvf3kXWTH1u9/eRdZRzsDDPhqr109dNgYZ8NVeunrrvLLyQzXsSNj63e/vIusmPrd7+8i6yjnYGGfDVXrp66bAwz4aq9dPXTll5IZr2JGx9bvf3kXWTH1u9/eRdZRzsDDPhqr109dNgYZ8NVeunrpyy8kM17EjY+t3v7yLrJj63e/vIuso52Bhnw1V66eumwMM+GqvXT105ZeSGa9iRsfW7395F1kx9bvf3kXWUc7Awz4aq9dPXTYGGfDVXrp/2Jyy8kM17EjY+t3v7yLrJj63e/vIuso52Bhnw1V66eumwMM+GqvXT105ZeSGa9iRsfW7395F1kx9bvf3kXWUc7Awz4aq9dPXTYGGfDVXrp66csvJDNexI2Prd7+8i6yY+t3v7yLrKOdgYZ8NVeunrpsDDPhqr10/7E5ZeSGa9iRxUVoz09vFJF1lWPDt1wbURviJzX2kA8RzHzKNnQYZj7bG1Rs0VWM/pvm1ZWC9cCeMmLCcYqGfdkvRtZI3jbYGu4iAeFceFlb0tMZq7qxK8M7Xi1ptV1cpBK2JjKijfjaaSy3KSYrcm7lstyEHKD7Olppw9oI3Vm0LS8iIgCIiAIiIAiIgCIhQGgw1bNLFALbHu7ezvBld7BZ51G2uPho1FUYWGyKlJja0ZjIMj3WcB7UcR0qSqU24QNu5A8jjvRj5qF6Z1+rYX5b9Q0u4bzxb8VrwkU5OWxTWfRI7/UtgRtLGHOAMrxa9xzst/gbos3dJ8y3l9WrypeXJNyd2SSSVi9fS+rN5Ly5Y6Xr6X1ZvJeSwL19L6s3kvJYF6+l9WbyXksC9fS+rN5LyWBevpfVm8l5LAvX0vqzeS8lgXr6X1ZvJeSwL15abVLgVtXGSABK0HFvzW2fwOO6D7Fs7yreXU2ndHGr9DjdbXDBiqDSy5Yqq8wsdmbLZkycIBafR0KRMAuMT5IHEnFOsBO6w5Wk+YhRA91zCNrMl2sDhwESAqX3GzCDrP4o4yePth+gXcXFcSku5Gi+jRvkRFkLgiIgCIiAIiIAqFVVCgNDR7YO5B/SjUJ0rrJ2HRK08zgpso9sHcg/pRqDr1j7dDreYrdgvyM9fsSwXpfWMZFTGKNiwyr6X1i4xMYlgZV9L6xcYmMSwMq+l9YuMTGJYGVfS+sXGJjEsDKvpfWLjExiWBlX0vrFxizafBs0mVsbrNLrG/FHZag+L6X1nDU/PpjHG53yVf+PzaYv5ndVR4o7nbMwL6X1n/wDH5tMX8zuqtZVxGJ7mPstbZbYSRlAP6rqaegLl9L6xcYgkXbHCP3utridNXb7xTFNtgeRj+L1DEDrapp01DTzvCmebbA8jH8XruM/EhQ7m/REWIvKoiIAiIgCIiAKhVVQoDQ0e2DuQf0o1Bkud3GVOdHtg7kH9KNQZLndxlbsF+X6M9fsSIJVoNVmH30zWNhIEj7TaQHXWDdsO6T8CtjFN2gJNnagk8Fi4yhpXYXwkyNtt2V9hPeUzMrjwG6D53K2MVe70R1s+mYdwk4BzBM4HKC2lDgRpBDMq+ZsP4RYLZDKwW2Xn0zWC3RaWL0ZBE2NrWMAa1jQ1rRma0CwAeZR9r0S20DQNypit47sirhiFKSXCdcGle5oNTGFH1FOHzEFwc5pIFl6yywkacq22NXLajH2Uv/0f+i3uMU5R6s4n0MzGpjVh4xMYo2O3MzGpjVh4xMYlhczMaqscXEBoJJIAA3ScwWFjF0OoumxkznnKIm5PLdaB7A5Rl6Vc6up0OBsCthAdIA6TPbnDOBvzW3RFibbd2WhERcAXCapH2VUvodFq7tR3qpfZWTccfQYrqHuIy0MbGpjVh4xUdLYDxFarFdzjqA2zxHTNGf6gprm2wPIx/F6hPBvdoeVi6QU2TbYHkY/i9QxusTlDub9ERYi8qiIgCIiAIiIAqFVVCgNDR7YO5B/SjUGSZzxlTnR7YO5B/SjUGSfePGVuwX5foz1+xscPYQuUrGNPbSta3iZYLx/TzrtNZTAOLhkrJB205MUNozQsPbEeU8f0BRlT0z8IVcMEWd5ZCw57rB99/mAc7zL0lQUbIIo4YhdZExsbBoa0WD4KWJlwx4V3O01d3PqqlutyZzkCiHXjwjkp6cHOXTvy6O0ZbzycylnCJyN4yoK12NsTyEP+SowqvUJ1H0MvU/Fi6eMHO4Xz6WUeyxbDGLFD7MyX1sauVGVjExixb6X1yx0ysYmMWLfS+lgZWMXca3uWOY+O0cw/9Ue313+tu62GblB0Qqa69BKGp2CIiwlxZrKpsMbpJDY1gtJ+XCuOl1dm03IG2bl55ts4bAtzq5NlDLxxdNqi6+tVClGSuyucmmdt/wA7f4Bn87vkuewphE1Ez5SA0vu9qDbZYA3P5lqr6X1ojSjHqkQcmzKxi+ZpO1d5Lvgse+rdTJ2j/Jd8FKxG5psHd2h5WLpBTZNtgeRj+L1CeDu7RcrF0gpsm2wPIx/F6pxuqJUO5v0RFhLyqIiAIiIAiIgCoVVUKA0NHtg7kH9KNQNhCW6HWZySB7cqnmj2wdyD+lGoAlgfU1LYIRa58giYPHcbCTwDd4At2C/IprK9iRdZLAPda2QaYILdGQyuHnsb5nKWVhYFwaykp4qeL7sLGsB74jO48JNpPGs1Zas+ObZZFWVjBwicrfOoN119sXchD/kpwrz2w4vmoP119sXchD/krsJ7/wBEamhkX0vrS9mW/Qd8k7Mt+g75Lfwme5ur6X1pm4XaTZaPPaPar+zDoHOnCOI2V9VaSTYASTmAFpPEFrNmHQFt9R9UTX0osGWVv6rkk0mwpXZXY0ngpPy3/JSDraRubDNfa5v7UWXmlv8ACNK7FF59SvxxtY0RhZ3CIizlhoNXLC6hlDGlxtisDQXE9u3cCi7Yc3gZfypPkpwRX063ArWIShdkH7Dm8DL+VJ8lZktabHAtIzhwII4wVOyg7VnXE4QqrADZJd/lDW/otNGq6jtYqnHhVyxfWFX1GS6N3P8AJY76pxzZOJWFqUSlyMjB3douVi6QU2TbYHkY/i9Qng7u0XKxdIKbJtsDyMfxesWN1RfQ7m/REWIvKqFNUOudXx1dRHAYWMimliY0xXjZG4ttc4nKTZb51Na82VW2s/4yr6ci1YWEZN3RXUbWhuPtTwl38H5A+afanhLwkH5A+ayUWrhp+KKrvcxvtTwl4SD8gfNPtTwl38H5A+ayViYX7hJ5JXeCn4ocT3JD1rdVtRhJtQKsRl0BiLXxtLLzZL+RzbTmLM/Dz9vNI1jS57g1rQS5ziAABnJJzLzbqa1WVGDBKKQxDH4u+ZGF5Fy9dudsAPvnPbuLYmlwxhlwvipmaTbbIMRC3hAsDDZwAlUVMN6m7pRJqp0/k3OrfV2MbK3BsmR8bopKluTtCQXYk+j9/hyaRttaPUY+NwrqtpYbpFLE4WEBwsMrhuWi0AaCToWy1Ha2ENKWzVzm1MrbC1gH7KJw3bDleeE5OC3KpDVc6sYx4Kf7ZJRbd5BERZSwo5oOcA8a5XVNqApMISiWUyxvDQwuie0Xmi2y0OBGS05QurRSjJxd0caT1I8+yGh8NV/zw/60+yGh8NV/zw/61IaKefU3OcEdiL8L6z0Rj/6VRK2QZhUXHsdwEtaC3jy8SjLCmD6jB8phqWXHAB10kOa5htAc0jcNh5sq9OqDNezbJn4SLpzLVhq05S4WV1IJK5zwK3WozbCl5Zv6rSNzDiC2Wp6tbT1UE0l4tikDnBoBNg0BbJq8WZo6noNFxX2m0XeVP5bOut9qc1Qw4QY99OJAI3BjsY0NNtgOSwnSvIlSnFXaNqnF6M26IirJBFgYcwtHRQOnmDy1haCGAE9sQ0WAkbpXM/abRd5U/ls66nGnKSukRcktTtV53wzNjKmof388zhxOe4hSjJrm0dhusqLbDZbGzPufxqIhwrbhKcotuSKK0k7WCIi2lBkYO7tFysXSCmybbA8jH8XqE8Hd2i5WLpBTZNtgeRj+L15+N1RpodzfoiLEXlV5pwg6zCdQRvyq6ci9LLzPhLbKo/F1XTetuD1kVVexttlO0+wJsp2n2BWUWqxSXtlO0+wLHwjUOMTwTnadwL6Viv7k/wAldSB2GsVG0yVpc0EhtNYSAbLTLbZoUvqIdYg/tK0eJTfGVS8vPxXyv/djRT9oREWcmEREAREQBERAFBmvZtkz8JF05lOagzXs2yZ+Ei6cy04T5Cupoc63MOIKqo3MOIKq9QxhSprPfu9Ryw6IUVqVNZ793qOWHRCz4r42W0fcSAiIvKNZyuudtZN5UH9xihVTVrnbWTeVB/cYoVXpYP4/3/Rlr+4IiLWUhERAZGDu7RcrF0gpsm2wPIx/F6hPB3douVi6QU2TbYHkY/i9efjdUaaHc36IixF5VeZ8J7ZVP4yr6ci9MLzPhPbKp/GVfTkW3B6sqq9jYIiLWUhWK/uT/JV9WK/uT/JRA7DWJ7rW+RT/ABlUvqINYnutb5FP8ZVL68/FfK/92NFP2hERZyYREQBERAEREAUGa9m2TPwkXTmU5qC9es24SbZuUkXTmWnCfIV1NDnm5hxBVVG5hxBVXqGMKVNZ793qOWHRCitSprPfu9Ryw6IWfFfGy2j7iQERF5RrOV1ztrJvKg/uMUKqatc7aybyoP7jFCq9LB/H+/6Mtf3BERaykIiIDIwd3aLlYukFNk22B5GP4vUJ4O7tFysXSCmybbA8jH8Xrz8bqjTQ7m/REWIvKrzPhPbKp/GVfTkXpheZ8J7ZVP4yr6ci24PVlVXsbBERaykKxX9yf5KvqxX9yf5KIHVayM9yWsyW2sp92zMZPmpZ2d4vt/8AFCOtdhiCkkqDVStiD2RBpdeN4gutssB0qQf+bYO35H/LL1VhxMJOo2kXwa4TrdneL7f/ABfUdYCbCLOHOuNOrrBw/wD1N80cx/xW2wVheCrYX0srZQDY67aC06HNOUedUOEl1aJ3R0yLWQ1BbwjQVd2ce9HtUDpnIsDZx0D2ps46B7UBnosDZztA9q+X1jiLMg4RagL1VU2ZG5906FB2u9+/t/CxdOVTGoW11KtktecU9r8XAyJ5abQ2RrpC5tukXgtWE+QrqaFY8Fiwducw3AvrsUO/PMFnRfdbxBfa38TM1ka7sUO/PMFJGtZTCOCcA22yg5fJC4hd9rb9xm5UdEKjEN5bJ0l6jsERF5pqOb1w4cZg+VpNlrocvE9pUSdih355gpg1dfuMnlRdNqjBehhW1D9masvUa7sUO/PME7FDvzzBbFFo4mV2RruxQ788wTsUO/PMFsUTiYsjFocFgSxm8ckkZzDvgpYm2wPIx/F6jaj7pH5bPiFJM22B5GP4vWLFu7RfR7m/REWQuKrzLhR4bhCoJNgFXVWn03r00o3wzrSxTzyzR1UkQle+QsMbZLrnm86x1oyWkrThqkYN8RXUi3oRvs6Pvx7U2dH349q7z7GWb+f6u3rp9jLN/P8AV29das+luV5cjg9nR9+ParNZVxujcA8EkZBlUhfYyzfz/V29dPsZZv5/q7eunMUtxlyOW1BahhhWOWR1SYcVIGFoiD71oDrbxcLM5GbcXV/Y1Hv2X8lnWXXaidSLMFRyMZK+YyvDnOc0MAsFgAaPOukWapiZ8T4X0LIwVupD8WtXE6oMOy5RZG597FsykFosst8b2LiRsnBk+MgeWkEtDwLWvHeSN/Q+ZTvhJ2JqYpTkbaWPOhrslp4AbD5lHurembS1UjJWEsmtlZ2oLXNcbSPMbRzKzD1pTbjLqRqRUeqN/qQ1aQ14uPshnA7aInI+zO6Jxzjgzjhzrp740jnC8912Dml37E2tP8L9zz5bQsXsUdEf15lOWDi3dOxFVT0dfGkc4S+NI5wvOPYrgj+vMq9iuCPmPyUeSXl9Hc49G3xpHOEvjSOcLzl2K4I+Y/JOxXBHzH5JyS8voZxIGrrV9evU+Dn5MrZalpz6WwnRpdzaVy+BMCZpJ28LYz8Xj9OfQreCaaOI35bXOH3QBaG8OXOVueybPG5h81ojTUFaJXKdzNRYXZNnjcw+adk2eNzD5rtmRuZq77W37jNyo6IUadk2eNzD5rqdSGrOmpI5GzCW17w4XWA5LANKqrwk4WSJ02lIlJFxn2l0Oio/Kb1k+0uh0VH5TessOTU2Zfxx3Npq6/cZPKi6bVGC6fVNq7pKmmfFEJrziwi9GAMjgTlvaAuL7Js8bmHzWzDwlGNmu5TUkm+hmosLsmzxuYfNOybPG5h81fZldzNRYXZNnjcw+adk2eNzD5pZi5s6IWyxgbskY9oUkyC3CB4Iox7XLhNQ0Iq6tpaHXYLJZHEWAWfcHGXDmBXd4HOOnlmH3XOsYdLGgNBHHZb51hxT9SRoo6XN+iIspaEREAREQBERAEREBh4ToxMwtIzhczX0MdZEKOuNx7D/ANao3bcwFpzncIP3uNdksKvwcyYEPAK6m07oNX6MhPDupWqo3HGxOewZpogXsI0kjK3z2edaO+NI51OzaaqgyQyB7RmZKC+zidaD7VbfUz/xUkDjunLl9hWyONduqKHQ2ZBt4aRzpeGkc6nDZE28oPr0U2RNvKD69FS51eP2RyP5IPvDSOdLw0jnU4bIm3lB9eimyJt5QfXopzq8fsZD3IPvDSOdLw0jnU4bIm3lB9eimyJt5QfXopzq8fsZD3IPvDSOdLw0jnU4bIm3lB9eimyJt5QfXopzq8fsZD3IPvDSOdLw0jnU4bIm3lB9eimyJt5QfXopzq8fsZD3IPvDSOdLw0jnU4bIm3lB9eimyJt5QfXopzq8fsZD3IPvDSOdLw0jnU4bIm3lB9eimyJt5QfXopzq8fsZD3IPvDSOdLw0jnU4bIm3lB9eimyJt5QfXopzq8fsZD3IPvjSOdb/AADqRqqxwuRujZuzStLWgeKDlf5ucKU2VM4+7SQNO4cuTmAX26kqZ8k8l1pzsiFwHjOc8VtijLGu3pRJUN2a6joo6eLYVBa60/8AZqN1xzOFo3dzJmGTPm6fB9KImBo3AvmhoGQgBgAWYsbbbuy9K3RBERcAREQBERAEREAREQBERAFSxEQC6EuhEQC6EuhEQC6EuhEQC6EuhEQC6EuhEQC6EuhEQC6EuhEQC6EuhEQCxVREAREQBERAf//Z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022" y="289108"/>
            <a:ext cx="912646" cy="689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26" y="1583743"/>
            <a:ext cx="887995" cy="887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87" b="89993" l="4440" r="96175">
                        <a14:foregroundMark x1="77937" y1="45695" x2="31831" y2="67255"/>
                        <a14:foregroundMark x1="15779" y1="58793" x2="15779" y2="58793"/>
                        <a14:foregroundMark x1="14139" y1="57910" x2="18443" y2="59676"/>
                        <a14:foregroundMark x1="80396" y1="57248" x2="88661" y2="65195"/>
                        <a14:foregroundMark x1="27527" y1="73216" x2="29372" y2="76306"/>
                        <a14:foregroundMark x1="44194" y1="67918" x2="71107" y2="56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96" y="3414395"/>
            <a:ext cx="1224136" cy="1135866"/>
          </a:xfrm>
          <a:prstGeom prst="rect">
            <a:avLst/>
          </a:prstGeom>
        </p:spPr>
      </p:pic>
      <p:pic>
        <p:nvPicPr>
          <p:cNvPr id="1026" name="Picture 2" descr="YouTube icon | You may use this icon for your own blog, webs… | Flickr">
            <a:extLst>
              <a:ext uri="{FF2B5EF4-FFF2-40B4-BE49-F238E27FC236}">
                <a16:creationId xmlns:a16="http://schemas.microsoft.com/office/drawing/2014/main" id="{3C927F65-4DC4-4285-AFD6-BDA72F6CB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02" y="5179766"/>
            <a:ext cx="994604" cy="99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A404DF-866E-40A4-9DBD-E84034D13539}"/>
              </a:ext>
            </a:extLst>
          </p:cNvPr>
          <p:cNvSpPr txBox="1"/>
          <p:nvPr/>
        </p:nvSpPr>
        <p:spPr>
          <a:xfrm>
            <a:off x="-31750" y="-616272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rgbClr val="800080"/>
                </a:solidFill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0B2B98-3A70-44A7-BED7-81D87D0E2DA1}"/>
              </a:ext>
            </a:extLst>
          </p:cNvPr>
          <p:cNvSpPr txBox="1"/>
          <p:nvPr/>
        </p:nvSpPr>
        <p:spPr>
          <a:xfrm>
            <a:off x="521159" y="1204383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rgbClr val="800080"/>
                </a:solidFill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89FC49-6F90-41AA-A274-8EFFD7B8785E}"/>
              </a:ext>
            </a:extLst>
          </p:cNvPr>
          <p:cNvSpPr txBox="1"/>
          <p:nvPr/>
        </p:nvSpPr>
        <p:spPr>
          <a:xfrm>
            <a:off x="1067339" y="3163490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rgbClr val="800080"/>
                </a:solidFill>
              </a:rPr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BAF5E1-B7DE-4EEE-9D43-1249AD0E6982}"/>
              </a:ext>
            </a:extLst>
          </p:cNvPr>
          <p:cNvSpPr txBox="1"/>
          <p:nvPr/>
        </p:nvSpPr>
        <p:spPr>
          <a:xfrm>
            <a:off x="1333942" y="4122354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rgbClr val="800080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1A9DDE-5EAF-40A7-BCF5-9ED77D5B39FB}"/>
              </a:ext>
            </a:extLst>
          </p:cNvPr>
          <p:cNvSpPr txBox="1"/>
          <p:nvPr/>
        </p:nvSpPr>
        <p:spPr>
          <a:xfrm>
            <a:off x="1722804" y="5157553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rgbClr val="800080"/>
                </a:solidFill>
              </a:rPr>
              <a:t>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AE22DE-D43D-41CA-9B87-B6DAA0CA7560}"/>
              </a:ext>
            </a:extLst>
          </p:cNvPr>
          <p:cNvSpPr txBox="1"/>
          <p:nvPr/>
        </p:nvSpPr>
        <p:spPr>
          <a:xfrm>
            <a:off x="215647" y="329384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rgbClr val="800080"/>
                </a:solidFill>
              </a:rPr>
              <a:t>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E5147F-C5E3-4AE4-9308-20B6EB451B25}"/>
              </a:ext>
            </a:extLst>
          </p:cNvPr>
          <p:cNvSpPr txBox="1"/>
          <p:nvPr/>
        </p:nvSpPr>
        <p:spPr>
          <a:xfrm>
            <a:off x="754157" y="2176441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rgbClr val="80008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052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0">
              <a:srgbClr val="800000"/>
            </a:gs>
            <a:gs pos="82000">
              <a:srgbClr val="800000"/>
            </a:gs>
            <a:gs pos="0">
              <a:schemeClr val="accent2">
                <a:lumMod val="75000"/>
              </a:schemeClr>
            </a:gs>
            <a:gs pos="59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up of coffee on a table&#10;&#10;Description automatically generated">
            <a:extLst>
              <a:ext uri="{FF2B5EF4-FFF2-40B4-BE49-F238E27FC236}">
                <a16:creationId xmlns:a16="http://schemas.microsoft.com/office/drawing/2014/main" id="{F0E60CBC-3C9F-4967-9AA5-69BABA7B6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4664"/>
            <a:ext cx="5909680" cy="6597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C96D4B-85EF-48FD-85B5-CEC92376B4D9}"/>
              </a:ext>
            </a:extLst>
          </p:cNvPr>
          <p:cNvSpPr txBox="1"/>
          <p:nvPr/>
        </p:nvSpPr>
        <p:spPr>
          <a:xfrm>
            <a:off x="174488" y="1476772"/>
            <a:ext cx="59096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COMMUNION</a:t>
            </a:r>
            <a:endParaRPr lang="en-GB" sz="5400" b="1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algn="ctr"/>
            <a:endParaRPr lang="en-GB" sz="1100" b="1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Please note that On Sundays 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we serve Non-Alcoholic Wine </a:t>
            </a:r>
            <a:r>
              <a:rPr lang="en-GB" sz="3200" b="1">
                <a:solidFill>
                  <a:schemeClr val="bg1"/>
                </a:solidFill>
                <a:latin typeface="Arial Nova Light" panose="020B0304020202020204" pitchFamily="34" charset="0"/>
              </a:rPr>
              <a:t>and Gluten </a:t>
            </a:r>
            <a:r>
              <a:rPr lang="en-GB" sz="32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&amp; Wheat Free Bread </a:t>
            </a:r>
            <a:endParaRPr lang="en-GB" sz="2400" b="1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19448-44F6-4B93-94CD-664ED0B990F9}"/>
              </a:ext>
            </a:extLst>
          </p:cNvPr>
          <p:cNvCxnSpPr>
            <a:cxnSpLocks/>
          </p:cNvCxnSpPr>
          <p:nvPr/>
        </p:nvCxnSpPr>
        <p:spPr>
          <a:xfrm>
            <a:off x="647564" y="1484784"/>
            <a:ext cx="48245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B286FA-2DE0-4736-A030-B5F3ACD0A1A6}"/>
              </a:ext>
            </a:extLst>
          </p:cNvPr>
          <p:cNvCxnSpPr>
            <a:cxnSpLocks/>
          </p:cNvCxnSpPr>
          <p:nvPr/>
        </p:nvCxnSpPr>
        <p:spPr>
          <a:xfrm>
            <a:off x="755576" y="2420888"/>
            <a:ext cx="48245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Default Design">
  <a:themeElements>
    <a:clrScheme name="1_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1722</Words>
  <Application>Microsoft Office PowerPoint</Application>
  <PresentationFormat>On-screen Show (4:3)</PresentationFormat>
  <Paragraphs>258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Aharoni</vt:lpstr>
      <vt:lpstr>Alex Brush</vt:lpstr>
      <vt:lpstr>Arial</vt:lpstr>
      <vt:lpstr>Arial Narrow</vt:lpstr>
      <vt:lpstr>Arial Nova Light</vt:lpstr>
      <vt:lpstr>Arial Rounded MT Bold</vt:lpstr>
      <vt:lpstr>Bookman Old Style</vt:lpstr>
      <vt:lpstr>Calibri</vt:lpstr>
      <vt:lpstr>Calibri Light</vt:lpstr>
      <vt:lpstr>Comic Sans MS</vt:lpstr>
      <vt:lpstr>Kristen ITC</vt:lpstr>
      <vt:lpstr>Default Design</vt:lpstr>
      <vt:lpstr>1_Default Design</vt:lpstr>
      <vt:lpstr>18_Default Design</vt:lpstr>
      <vt:lpstr>5_Office Theme</vt:lpstr>
      <vt:lpstr>1_Office Theme</vt:lpstr>
      <vt:lpstr>9_Default Design</vt:lpstr>
      <vt:lpstr>1_Office Theme</vt:lpstr>
      <vt:lpstr>2_Office Theme</vt:lpstr>
      <vt:lpstr>Default Design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Coffee Morning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christian</dc:creator>
  <cp:lastModifiedBy>Julie Dawkins</cp:lastModifiedBy>
  <cp:revision>410</cp:revision>
  <cp:lastPrinted>2025-02-13T10:20:54Z</cp:lastPrinted>
  <dcterms:created xsi:type="dcterms:W3CDTF">2019-04-27T11:26:14Z</dcterms:created>
  <dcterms:modified xsi:type="dcterms:W3CDTF">2025-04-15T19:35:23Z</dcterms:modified>
</cp:coreProperties>
</file>